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ink/ink11.xml" ContentType="application/inkml+xml"/>
  <Override PartName="/ppt/ink/ink1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6" r:id="rId1"/>
  </p:sldMasterIdLst>
  <p:notesMasterIdLst>
    <p:notesMasterId r:id="rId36"/>
  </p:notesMasterIdLst>
  <p:sldIdLst>
    <p:sldId id="256" r:id="rId2"/>
    <p:sldId id="271" r:id="rId3"/>
    <p:sldId id="257" r:id="rId4"/>
    <p:sldId id="272" r:id="rId5"/>
    <p:sldId id="273" r:id="rId6"/>
    <p:sldId id="274" r:id="rId7"/>
    <p:sldId id="275" r:id="rId8"/>
    <p:sldId id="276" r:id="rId9"/>
    <p:sldId id="277" r:id="rId10"/>
    <p:sldId id="278" r:id="rId11"/>
    <p:sldId id="279" r:id="rId12"/>
    <p:sldId id="280" r:id="rId13"/>
    <p:sldId id="281" r:id="rId14"/>
    <p:sldId id="282" r:id="rId15"/>
    <p:sldId id="269" r:id="rId16"/>
    <p:sldId id="270" r:id="rId17"/>
    <p:sldId id="268" r:id="rId18"/>
    <p:sldId id="258" r:id="rId19"/>
    <p:sldId id="297" r:id="rId20"/>
    <p:sldId id="283" r:id="rId21"/>
    <p:sldId id="284" r:id="rId22"/>
    <p:sldId id="286" r:id="rId23"/>
    <p:sldId id="285" r:id="rId24"/>
    <p:sldId id="287" r:id="rId25"/>
    <p:sldId id="266" r:id="rId26"/>
    <p:sldId id="295" r:id="rId27"/>
    <p:sldId id="288" r:id="rId28"/>
    <p:sldId id="289" r:id="rId29"/>
    <p:sldId id="296" r:id="rId30"/>
    <p:sldId id="293" r:id="rId31"/>
    <p:sldId id="291" r:id="rId32"/>
    <p:sldId id="292" r:id="rId33"/>
    <p:sldId id="294" r:id="rId34"/>
    <p:sldId id="263" r:id="rId3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oris Meiers" initials="DM" lastIdx="1" clrIdx="0">
    <p:extLst>
      <p:ext uri="{19B8F6BF-5375-455C-9EA6-DF929625EA0E}">
        <p15:presenceInfo xmlns:p15="http://schemas.microsoft.com/office/powerpoint/2012/main" userId="45a07ca6e294ec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725"/>
    <p:restoredTop sz="96327"/>
  </p:normalViewPr>
  <p:slideViewPr>
    <p:cSldViewPr snapToGrid="0" snapToObjects="1">
      <p:cViewPr varScale="1">
        <p:scale>
          <a:sx n="73" d="100"/>
          <a:sy n="73" d="100"/>
        </p:scale>
        <p:origin x="610" y="2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commentAuthors" Target="commentAuthors.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F05936B-443C-4CE8-BB0F-BA6473F2D6A6}" type="doc">
      <dgm:prSet loTypeId="urn:microsoft.com/office/officeart/2005/8/layout/vProcess5" loCatId="process" qsTypeId="urn:microsoft.com/office/officeart/2005/8/quickstyle/simple1" qsCatId="simple" csTypeId="urn:microsoft.com/office/officeart/2005/8/colors/colorful2" csCatId="colorful"/>
      <dgm:spPr/>
      <dgm:t>
        <a:bodyPr/>
        <a:lstStyle/>
        <a:p>
          <a:endParaRPr lang="en-US"/>
        </a:p>
      </dgm:t>
    </dgm:pt>
    <dgm:pt modelId="{421564CF-0BA1-402A-A80F-09FDB79D78B8}">
      <dgm:prSet/>
      <dgm:spPr/>
      <dgm:t>
        <a:bodyPr/>
        <a:lstStyle/>
        <a:p>
          <a:r>
            <a:rPr lang="en-US"/>
            <a:t>Project overview </a:t>
          </a:r>
        </a:p>
      </dgm:t>
    </dgm:pt>
    <dgm:pt modelId="{1C04C3D3-CDC5-4E98-822D-FED8A3AA5C88}" type="parTrans" cxnId="{79C83CAD-F581-492F-AF42-9A0CBF3999D2}">
      <dgm:prSet/>
      <dgm:spPr/>
      <dgm:t>
        <a:bodyPr/>
        <a:lstStyle/>
        <a:p>
          <a:endParaRPr lang="en-US"/>
        </a:p>
      </dgm:t>
    </dgm:pt>
    <dgm:pt modelId="{ABEB003C-44FB-4E68-9B93-5E340FCE25C6}" type="sibTrans" cxnId="{79C83CAD-F581-492F-AF42-9A0CBF3999D2}">
      <dgm:prSet/>
      <dgm:spPr/>
      <dgm:t>
        <a:bodyPr/>
        <a:lstStyle/>
        <a:p>
          <a:endParaRPr lang="en-US"/>
        </a:p>
      </dgm:t>
    </dgm:pt>
    <dgm:pt modelId="{B4763EE7-C03E-4C48-9BAC-48FFD6E2D2DD}">
      <dgm:prSet/>
      <dgm:spPr/>
      <dgm:t>
        <a:bodyPr/>
        <a:lstStyle/>
        <a:p>
          <a:r>
            <a:rPr lang="en-US"/>
            <a:t>Methodology &amp; Data source</a:t>
          </a:r>
        </a:p>
      </dgm:t>
    </dgm:pt>
    <dgm:pt modelId="{8C6C1E41-7AD1-4ADA-9EF0-867CB41366C0}" type="parTrans" cxnId="{579C1BC3-7996-45C6-BFA1-0B6E580B6D1B}">
      <dgm:prSet/>
      <dgm:spPr/>
      <dgm:t>
        <a:bodyPr/>
        <a:lstStyle/>
        <a:p>
          <a:endParaRPr lang="en-US"/>
        </a:p>
      </dgm:t>
    </dgm:pt>
    <dgm:pt modelId="{3713313C-E420-4E38-893C-F39FC427C264}" type="sibTrans" cxnId="{579C1BC3-7996-45C6-BFA1-0B6E580B6D1B}">
      <dgm:prSet/>
      <dgm:spPr/>
      <dgm:t>
        <a:bodyPr/>
        <a:lstStyle/>
        <a:p>
          <a:endParaRPr lang="en-US"/>
        </a:p>
      </dgm:t>
    </dgm:pt>
    <dgm:pt modelId="{8053756E-7603-443D-9E7C-F559D27E55B3}">
      <dgm:prSet/>
      <dgm:spPr/>
      <dgm:t>
        <a:bodyPr/>
        <a:lstStyle/>
        <a:p>
          <a:r>
            <a:rPr lang="en-US"/>
            <a:t>Hypothesis &amp; questions </a:t>
          </a:r>
        </a:p>
      </dgm:t>
    </dgm:pt>
    <dgm:pt modelId="{4479E085-0416-46D0-A0E4-4ABDE41C3332}" type="parTrans" cxnId="{CF1D312C-FF98-4C9E-84A8-15BF67044403}">
      <dgm:prSet/>
      <dgm:spPr/>
      <dgm:t>
        <a:bodyPr/>
        <a:lstStyle/>
        <a:p>
          <a:endParaRPr lang="en-US"/>
        </a:p>
      </dgm:t>
    </dgm:pt>
    <dgm:pt modelId="{BB28B49A-5ED5-4CE5-BC81-58C1905A2070}" type="sibTrans" cxnId="{CF1D312C-FF98-4C9E-84A8-15BF67044403}">
      <dgm:prSet/>
      <dgm:spPr/>
      <dgm:t>
        <a:bodyPr/>
        <a:lstStyle/>
        <a:p>
          <a:endParaRPr lang="en-US"/>
        </a:p>
      </dgm:t>
    </dgm:pt>
    <dgm:pt modelId="{773C7FED-C90A-4D5B-9627-8431A1AAC2BE}">
      <dgm:prSet/>
      <dgm:spPr/>
      <dgm:t>
        <a:bodyPr/>
        <a:lstStyle/>
        <a:p>
          <a:r>
            <a:rPr lang="en-US" dirty="0"/>
            <a:t>Group member – present findings and conclusion</a:t>
          </a:r>
        </a:p>
      </dgm:t>
    </dgm:pt>
    <dgm:pt modelId="{B72C6209-9EC3-43ED-A598-CF5A1EE718B8}" type="parTrans" cxnId="{14BA7790-D78C-4E29-B117-1EB0B7FBD190}">
      <dgm:prSet/>
      <dgm:spPr/>
      <dgm:t>
        <a:bodyPr/>
        <a:lstStyle/>
        <a:p>
          <a:endParaRPr lang="en-US"/>
        </a:p>
      </dgm:t>
    </dgm:pt>
    <dgm:pt modelId="{72099107-256D-40E7-A9DD-98B7E000EF84}" type="sibTrans" cxnId="{14BA7790-D78C-4E29-B117-1EB0B7FBD190}">
      <dgm:prSet/>
      <dgm:spPr/>
      <dgm:t>
        <a:bodyPr/>
        <a:lstStyle/>
        <a:p>
          <a:endParaRPr lang="en-US"/>
        </a:p>
      </dgm:t>
    </dgm:pt>
    <dgm:pt modelId="{FFFF7E2D-C539-BA44-8E88-203FA4861C96}" type="pres">
      <dgm:prSet presAssocID="{CF05936B-443C-4CE8-BB0F-BA6473F2D6A6}" presName="outerComposite" presStyleCnt="0">
        <dgm:presLayoutVars>
          <dgm:chMax val="5"/>
          <dgm:dir/>
          <dgm:resizeHandles val="exact"/>
        </dgm:presLayoutVars>
      </dgm:prSet>
      <dgm:spPr/>
    </dgm:pt>
    <dgm:pt modelId="{0DD89BD0-73A0-154E-8A96-B089F8292562}" type="pres">
      <dgm:prSet presAssocID="{CF05936B-443C-4CE8-BB0F-BA6473F2D6A6}" presName="dummyMaxCanvas" presStyleCnt="0">
        <dgm:presLayoutVars/>
      </dgm:prSet>
      <dgm:spPr/>
    </dgm:pt>
    <dgm:pt modelId="{5D1BD588-D1C1-ED46-A8A1-5694F7203E95}" type="pres">
      <dgm:prSet presAssocID="{CF05936B-443C-4CE8-BB0F-BA6473F2D6A6}" presName="FourNodes_1" presStyleLbl="node1" presStyleIdx="0" presStyleCnt="4">
        <dgm:presLayoutVars>
          <dgm:bulletEnabled val="1"/>
        </dgm:presLayoutVars>
      </dgm:prSet>
      <dgm:spPr/>
    </dgm:pt>
    <dgm:pt modelId="{E9687CF5-288D-1F47-B629-04CA403428C0}" type="pres">
      <dgm:prSet presAssocID="{CF05936B-443C-4CE8-BB0F-BA6473F2D6A6}" presName="FourNodes_2" presStyleLbl="node1" presStyleIdx="1" presStyleCnt="4">
        <dgm:presLayoutVars>
          <dgm:bulletEnabled val="1"/>
        </dgm:presLayoutVars>
      </dgm:prSet>
      <dgm:spPr/>
    </dgm:pt>
    <dgm:pt modelId="{D3845591-CEE7-1B4E-8760-403DB18FC803}" type="pres">
      <dgm:prSet presAssocID="{CF05936B-443C-4CE8-BB0F-BA6473F2D6A6}" presName="FourNodes_3" presStyleLbl="node1" presStyleIdx="2" presStyleCnt="4">
        <dgm:presLayoutVars>
          <dgm:bulletEnabled val="1"/>
        </dgm:presLayoutVars>
      </dgm:prSet>
      <dgm:spPr/>
    </dgm:pt>
    <dgm:pt modelId="{960E3D08-B3BE-AD40-832C-97F2E5801413}" type="pres">
      <dgm:prSet presAssocID="{CF05936B-443C-4CE8-BB0F-BA6473F2D6A6}" presName="FourNodes_4" presStyleLbl="node1" presStyleIdx="3" presStyleCnt="4">
        <dgm:presLayoutVars>
          <dgm:bulletEnabled val="1"/>
        </dgm:presLayoutVars>
      </dgm:prSet>
      <dgm:spPr/>
    </dgm:pt>
    <dgm:pt modelId="{FFF71C71-A7A7-EA45-AE6B-25060B5B62D5}" type="pres">
      <dgm:prSet presAssocID="{CF05936B-443C-4CE8-BB0F-BA6473F2D6A6}" presName="FourConn_1-2" presStyleLbl="fgAccFollowNode1" presStyleIdx="0" presStyleCnt="3">
        <dgm:presLayoutVars>
          <dgm:bulletEnabled val="1"/>
        </dgm:presLayoutVars>
      </dgm:prSet>
      <dgm:spPr/>
    </dgm:pt>
    <dgm:pt modelId="{BFE9C013-95B8-144C-AAD8-9B68A0492BAE}" type="pres">
      <dgm:prSet presAssocID="{CF05936B-443C-4CE8-BB0F-BA6473F2D6A6}" presName="FourConn_2-3" presStyleLbl="fgAccFollowNode1" presStyleIdx="1" presStyleCnt="3">
        <dgm:presLayoutVars>
          <dgm:bulletEnabled val="1"/>
        </dgm:presLayoutVars>
      </dgm:prSet>
      <dgm:spPr/>
    </dgm:pt>
    <dgm:pt modelId="{F61B8967-CC8F-7643-B574-3A6F2F1B4835}" type="pres">
      <dgm:prSet presAssocID="{CF05936B-443C-4CE8-BB0F-BA6473F2D6A6}" presName="FourConn_3-4" presStyleLbl="fgAccFollowNode1" presStyleIdx="2" presStyleCnt="3">
        <dgm:presLayoutVars>
          <dgm:bulletEnabled val="1"/>
        </dgm:presLayoutVars>
      </dgm:prSet>
      <dgm:spPr/>
    </dgm:pt>
    <dgm:pt modelId="{CEED2EBC-ABC7-DD45-A9F8-6147DFDC40D8}" type="pres">
      <dgm:prSet presAssocID="{CF05936B-443C-4CE8-BB0F-BA6473F2D6A6}" presName="FourNodes_1_text" presStyleLbl="node1" presStyleIdx="3" presStyleCnt="4">
        <dgm:presLayoutVars>
          <dgm:bulletEnabled val="1"/>
        </dgm:presLayoutVars>
      </dgm:prSet>
      <dgm:spPr/>
    </dgm:pt>
    <dgm:pt modelId="{B67E5E01-40CA-BA40-A4CB-09505A391E32}" type="pres">
      <dgm:prSet presAssocID="{CF05936B-443C-4CE8-BB0F-BA6473F2D6A6}" presName="FourNodes_2_text" presStyleLbl="node1" presStyleIdx="3" presStyleCnt="4">
        <dgm:presLayoutVars>
          <dgm:bulletEnabled val="1"/>
        </dgm:presLayoutVars>
      </dgm:prSet>
      <dgm:spPr/>
    </dgm:pt>
    <dgm:pt modelId="{E3EADFFB-6C42-EA40-8AF6-336E9912CAC1}" type="pres">
      <dgm:prSet presAssocID="{CF05936B-443C-4CE8-BB0F-BA6473F2D6A6}" presName="FourNodes_3_text" presStyleLbl="node1" presStyleIdx="3" presStyleCnt="4">
        <dgm:presLayoutVars>
          <dgm:bulletEnabled val="1"/>
        </dgm:presLayoutVars>
      </dgm:prSet>
      <dgm:spPr/>
    </dgm:pt>
    <dgm:pt modelId="{05E3858B-4DFB-0543-B987-D4EF57CA97E2}" type="pres">
      <dgm:prSet presAssocID="{CF05936B-443C-4CE8-BB0F-BA6473F2D6A6}" presName="FourNodes_4_text" presStyleLbl="node1" presStyleIdx="3" presStyleCnt="4">
        <dgm:presLayoutVars>
          <dgm:bulletEnabled val="1"/>
        </dgm:presLayoutVars>
      </dgm:prSet>
      <dgm:spPr/>
    </dgm:pt>
  </dgm:ptLst>
  <dgm:cxnLst>
    <dgm:cxn modelId="{1A729D02-2D9D-F241-AA5E-BC1801577374}" type="presOf" srcId="{8053756E-7603-443D-9E7C-F559D27E55B3}" destId="{E3EADFFB-6C42-EA40-8AF6-336E9912CAC1}" srcOrd="1" destOrd="0" presId="urn:microsoft.com/office/officeart/2005/8/layout/vProcess5"/>
    <dgm:cxn modelId="{5F2D7224-AD8E-F847-98A0-E8F765E58E6E}" type="presOf" srcId="{ABEB003C-44FB-4E68-9B93-5E340FCE25C6}" destId="{FFF71C71-A7A7-EA45-AE6B-25060B5B62D5}" srcOrd="0" destOrd="0" presId="urn:microsoft.com/office/officeart/2005/8/layout/vProcess5"/>
    <dgm:cxn modelId="{CF1D312C-FF98-4C9E-84A8-15BF67044403}" srcId="{CF05936B-443C-4CE8-BB0F-BA6473F2D6A6}" destId="{8053756E-7603-443D-9E7C-F559D27E55B3}" srcOrd="2" destOrd="0" parTransId="{4479E085-0416-46D0-A0E4-4ABDE41C3332}" sibTransId="{BB28B49A-5ED5-4CE5-BC81-58C1905A2070}"/>
    <dgm:cxn modelId="{019A8767-640E-6745-BCE9-A7FB1D0F825E}" type="presOf" srcId="{773C7FED-C90A-4D5B-9627-8431A1AAC2BE}" destId="{05E3858B-4DFB-0543-B987-D4EF57CA97E2}" srcOrd="1" destOrd="0" presId="urn:microsoft.com/office/officeart/2005/8/layout/vProcess5"/>
    <dgm:cxn modelId="{6BCD236E-324C-E546-8291-695295354057}" type="presOf" srcId="{B4763EE7-C03E-4C48-9BAC-48FFD6E2D2DD}" destId="{E9687CF5-288D-1F47-B629-04CA403428C0}" srcOrd="0" destOrd="0" presId="urn:microsoft.com/office/officeart/2005/8/layout/vProcess5"/>
    <dgm:cxn modelId="{995D9F71-2FB4-4E4B-834D-3FDC3A384494}" type="presOf" srcId="{3713313C-E420-4E38-893C-F39FC427C264}" destId="{BFE9C013-95B8-144C-AAD8-9B68A0492BAE}" srcOrd="0" destOrd="0" presId="urn:microsoft.com/office/officeart/2005/8/layout/vProcess5"/>
    <dgm:cxn modelId="{14BA7790-D78C-4E29-B117-1EB0B7FBD190}" srcId="{CF05936B-443C-4CE8-BB0F-BA6473F2D6A6}" destId="{773C7FED-C90A-4D5B-9627-8431A1AAC2BE}" srcOrd="3" destOrd="0" parTransId="{B72C6209-9EC3-43ED-A598-CF5A1EE718B8}" sibTransId="{72099107-256D-40E7-A9DD-98B7E000EF84}"/>
    <dgm:cxn modelId="{B2F5F0A1-36D5-F94A-8952-1323AE4F5C19}" type="presOf" srcId="{421564CF-0BA1-402A-A80F-09FDB79D78B8}" destId="{CEED2EBC-ABC7-DD45-A9F8-6147DFDC40D8}" srcOrd="1" destOrd="0" presId="urn:microsoft.com/office/officeart/2005/8/layout/vProcess5"/>
    <dgm:cxn modelId="{79C83CAD-F581-492F-AF42-9A0CBF3999D2}" srcId="{CF05936B-443C-4CE8-BB0F-BA6473F2D6A6}" destId="{421564CF-0BA1-402A-A80F-09FDB79D78B8}" srcOrd="0" destOrd="0" parTransId="{1C04C3D3-CDC5-4E98-822D-FED8A3AA5C88}" sibTransId="{ABEB003C-44FB-4E68-9B93-5E340FCE25C6}"/>
    <dgm:cxn modelId="{3E3317B1-BB78-F744-A61B-44B37EF55D99}" type="presOf" srcId="{421564CF-0BA1-402A-A80F-09FDB79D78B8}" destId="{5D1BD588-D1C1-ED46-A8A1-5694F7203E95}" srcOrd="0" destOrd="0" presId="urn:microsoft.com/office/officeart/2005/8/layout/vProcess5"/>
    <dgm:cxn modelId="{579C1BC3-7996-45C6-BFA1-0B6E580B6D1B}" srcId="{CF05936B-443C-4CE8-BB0F-BA6473F2D6A6}" destId="{B4763EE7-C03E-4C48-9BAC-48FFD6E2D2DD}" srcOrd="1" destOrd="0" parTransId="{8C6C1E41-7AD1-4ADA-9EF0-867CB41366C0}" sibTransId="{3713313C-E420-4E38-893C-F39FC427C264}"/>
    <dgm:cxn modelId="{506AA0DD-781D-4D41-A5C7-79D44CA9C90C}" type="presOf" srcId="{CF05936B-443C-4CE8-BB0F-BA6473F2D6A6}" destId="{FFFF7E2D-C539-BA44-8E88-203FA4861C96}" srcOrd="0" destOrd="0" presId="urn:microsoft.com/office/officeart/2005/8/layout/vProcess5"/>
    <dgm:cxn modelId="{922054E2-8128-E94A-9F75-9222723B9F58}" type="presOf" srcId="{B4763EE7-C03E-4C48-9BAC-48FFD6E2D2DD}" destId="{B67E5E01-40CA-BA40-A4CB-09505A391E32}" srcOrd="1" destOrd="0" presId="urn:microsoft.com/office/officeart/2005/8/layout/vProcess5"/>
    <dgm:cxn modelId="{A1B724E8-78BC-2648-8898-E9AA37AEF41E}" type="presOf" srcId="{BB28B49A-5ED5-4CE5-BC81-58C1905A2070}" destId="{F61B8967-CC8F-7643-B574-3A6F2F1B4835}" srcOrd="0" destOrd="0" presId="urn:microsoft.com/office/officeart/2005/8/layout/vProcess5"/>
    <dgm:cxn modelId="{29A155EC-E4D1-704F-B8F3-7D567B35AB80}" type="presOf" srcId="{773C7FED-C90A-4D5B-9627-8431A1AAC2BE}" destId="{960E3D08-B3BE-AD40-832C-97F2E5801413}" srcOrd="0" destOrd="0" presId="urn:microsoft.com/office/officeart/2005/8/layout/vProcess5"/>
    <dgm:cxn modelId="{0D9815F6-A7FC-AC43-9A85-EA7A1CA01B1B}" type="presOf" srcId="{8053756E-7603-443D-9E7C-F559D27E55B3}" destId="{D3845591-CEE7-1B4E-8760-403DB18FC803}" srcOrd="0" destOrd="0" presId="urn:microsoft.com/office/officeart/2005/8/layout/vProcess5"/>
    <dgm:cxn modelId="{C453BE95-BD83-6F47-9B1C-ADF22F65182E}" type="presParOf" srcId="{FFFF7E2D-C539-BA44-8E88-203FA4861C96}" destId="{0DD89BD0-73A0-154E-8A96-B089F8292562}" srcOrd="0" destOrd="0" presId="urn:microsoft.com/office/officeart/2005/8/layout/vProcess5"/>
    <dgm:cxn modelId="{7C7B77A1-D510-2F4C-92D2-0A377FD7392C}" type="presParOf" srcId="{FFFF7E2D-C539-BA44-8E88-203FA4861C96}" destId="{5D1BD588-D1C1-ED46-A8A1-5694F7203E95}" srcOrd="1" destOrd="0" presId="urn:microsoft.com/office/officeart/2005/8/layout/vProcess5"/>
    <dgm:cxn modelId="{82B764EB-7C47-4B4C-A564-A24933D3FF24}" type="presParOf" srcId="{FFFF7E2D-C539-BA44-8E88-203FA4861C96}" destId="{E9687CF5-288D-1F47-B629-04CA403428C0}" srcOrd="2" destOrd="0" presId="urn:microsoft.com/office/officeart/2005/8/layout/vProcess5"/>
    <dgm:cxn modelId="{C5AB715E-AD8B-7A40-B4C8-21BA0BDE9C42}" type="presParOf" srcId="{FFFF7E2D-C539-BA44-8E88-203FA4861C96}" destId="{D3845591-CEE7-1B4E-8760-403DB18FC803}" srcOrd="3" destOrd="0" presId="urn:microsoft.com/office/officeart/2005/8/layout/vProcess5"/>
    <dgm:cxn modelId="{BDF7FC48-20A8-554B-A3A6-A945B047AFC3}" type="presParOf" srcId="{FFFF7E2D-C539-BA44-8E88-203FA4861C96}" destId="{960E3D08-B3BE-AD40-832C-97F2E5801413}" srcOrd="4" destOrd="0" presId="urn:microsoft.com/office/officeart/2005/8/layout/vProcess5"/>
    <dgm:cxn modelId="{5CC79AE5-3FF9-F34B-B6AF-D48CD4B4DDEB}" type="presParOf" srcId="{FFFF7E2D-C539-BA44-8E88-203FA4861C96}" destId="{FFF71C71-A7A7-EA45-AE6B-25060B5B62D5}" srcOrd="5" destOrd="0" presId="urn:microsoft.com/office/officeart/2005/8/layout/vProcess5"/>
    <dgm:cxn modelId="{F520DC4D-766B-E84B-9B58-EA49EF40E15F}" type="presParOf" srcId="{FFFF7E2D-C539-BA44-8E88-203FA4861C96}" destId="{BFE9C013-95B8-144C-AAD8-9B68A0492BAE}" srcOrd="6" destOrd="0" presId="urn:microsoft.com/office/officeart/2005/8/layout/vProcess5"/>
    <dgm:cxn modelId="{21E90D5F-9F8E-F540-A4C3-1E9C88DADD97}" type="presParOf" srcId="{FFFF7E2D-C539-BA44-8E88-203FA4861C96}" destId="{F61B8967-CC8F-7643-B574-3A6F2F1B4835}" srcOrd="7" destOrd="0" presId="urn:microsoft.com/office/officeart/2005/8/layout/vProcess5"/>
    <dgm:cxn modelId="{6899BC97-2F13-2643-9DFA-016DED947E6B}" type="presParOf" srcId="{FFFF7E2D-C539-BA44-8E88-203FA4861C96}" destId="{CEED2EBC-ABC7-DD45-A9F8-6147DFDC40D8}" srcOrd="8" destOrd="0" presId="urn:microsoft.com/office/officeart/2005/8/layout/vProcess5"/>
    <dgm:cxn modelId="{0CF49AB4-67CE-8444-AD66-D2D070DDCC3E}" type="presParOf" srcId="{FFFF7E2D-C539-BA44-8E88-203FA4861C96}" destId="{B67E5E01-40CA-BA40-A4CB-09505A391E32}" srcOrd="9" destOrd="0" presId="urn:microsoft.com/office/officeart/2005/8/layout/vProcess5"/>
    <dgm:cxn modelId="{091E6547-C36D-CE41-AD51-E0EFE3EDB6FD}" type="presParOf" srcId="{FFFF7E2D-C539-BA44-8E88-203FA4861C96}" destId="{E3EADFFB-6C42-EA40-8AF6-336E9912CAC1}" srcOrd="10" destOrd="0" presId="urn:microsoft.com/office/officeart/2005/8/layout/vProcess5"/>
    <dgm:cxn modelId="{7C24B296-DFBA-6A42-BECD-0A3A472CE9D7}" type="presParOf" srcId="{FFFF7E2D-C539-BA44-8E88-203FA4861C96}" destId="{05E3858B-4DFB-0543-B987-D4EF57CA97E2}" srcOrd="11" destOrd="0" presId="urn:microsoft.com/office/officeart/2005/8/layout/vProcess5"/>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1BD588-D1C1-ED46-A8A1-5694F7203E95}">
      <dsp:nvSpPr>
        <dsp:cNvPr id="0" name=""/>
        <dsp:cNvSpPr/>
      </dsp:nvSpPr>
      <dsp:spPr>
        <a:xfrm>
          <a:off x="0" y="0"/>
          <a:ext cx="4921250" cy="1160907"/>
        </a:xfrm>
        <a:prstGeom prst="roundRect">
          <a:avLst>
            <a:gd name="adj" fmla="val 10000"/>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Project overview </a:t>
          </a:r>
        </a:p>
      </dsp:txBody>
      <dsp:txXfrm>
        <a:off x="34002" y="34002"/>
        <a:ext cx="3570444" cy="1092903"/>
      </dsp:txXfrm>
    </dsp:sp>
    <dsp:sp modelId="{E9687CF5-288D-1F47-B629-04CA403428C0}">
      <dsp:nvSpPr>
        <dsp:cNvPr id="0" name=""/>
        <dsp:cNvSpPr/>
      </dsp:nvSpPr>
      <dsp:spPr>
        <a:xfrm>
          <a:off x="412154" y="1371981"/>
          <a:ext cx="4921250" cy="1160907"/>
        </a:xfrm>
        <a:prstGeom prst="roundRect">
          <a:avLst>
            <a:gd name="adj" fmla="val 10000"/>
          </a:avLst>
        </a:prstGeom>
        <a:solidFill>
          <a:schemeClr val="accent2">
            <a:hueOff val="-3450629"/>
            <a:satOff val="15286"/>
            <a:lumOff val="-5621"/>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Methodology &amp; Data source</a:t>
          </a:r>
        </a:p>
      </dsp:txBody>
      <dsp:txXfrm>
        <a:off x="446156" y="1405983"/>
        <a:ext cx="3686502" cy="1092903"/>
      </dsp:txXfrm>
    </dsp:sp>
    <dsp:sp modelId="{D3845591-CEE7-1B4E-8760-403DB18FC803}">
      <dsp:nvSpPr>
        <dsp:cNvPr id="0" name=""/>
        <dsp:cNvSpPr/>
      </dsp:nvSpPr>
      <dsp:spPr>
        <a:xfrm>
          <a:off x="818157" y="2743962"/>
          <a:ext cx="4921250" cy="1160907"/>
        </a:xfrm>
        <a:prstGeom prst="roundRect">
          <a:avLst>
            <a:gd name="adj" fmla="val 10000"/>
          </a:avLst>
        </a:prstGeom>
        <a:solidFill>
          <a:schemeClr val="accent2">
            <a:hueOff val="-6901259"/>
            <a:satOff val="30573"/>
            <a:lumOff val="-11243"/>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a:t>Hypothesis &amp; questions </a:t>
          </a:r>
        </a:p>
      </dsp:txBody>
      <dsp:txXfrm>
        <a:off x="852159" y="2777964"/>
        <a:ext cx="3692653" cy="1092903"/>
      </dsp:txXfrm>
    </dsp:sp>
    <dsp:sp modelId="{960E3D08-B3BE-AD40-832C-97F2E5801413}">
      <dsp:nvSpPr>
        <dsp:cNvPr id="0" name=""/>
        <dsp:cNvSpPr/>
      </dsp:nvSpPr>
      <dsp:spPr>
        <a:xfrm>
          <a:off x="1230312" y="4115943"/>
          <a:ext cx="4921250" cy="1160907"/>
        </a:xfrm>
        <a:prstGeom prst="roundRect">
          <a:avLst>
            <a:gd name="adj" fmla="val 10000"/>
          </a:avLst>
        </a:prstGeom>
        <a:solidFill>
          <a:schemeClr val="accent2">
            <a:hueOff val="-10351888"/>
            <a:satOff val="45859"/>
            <a:lumOff val="-16864"/>
            <a:alphaOff val="0"/>
          </a:schemeClr>
        </a:solidFill>
        <a:ln w="127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l" defTabSz="1155700">
            <a:lnSpc>
              <a:spcPct val="90000"/>
            </a:lnSpc>
            <a:spcBef>
              <a:spcPct val="0"/>
            </a:spcBef>
            <a:spcAft>
              <a:spcPct val="35000"/>
            </a:spcAft>
            <a:buNone/>
          </a:pPr>
          <a:r>
            <a:rPr lang="en-US" sz="2600" kern="1200" dirty="0"/>
            <a:t>Group member – present findings and conclusion</a:t>
          </a:r>
        </a:p>
      </dsp:txBody>
      <dsp:txXfrm>
        <a:off x="1264314" y="4149945"/>
        <a:ext cx="3686502" cy="1092903"/>
      </dsp:txXfrm>
    </dsp:sp>
    <dsp:sp modelId="{FFF71C71-A7A7-EA45-AE6B-25060B5B62D5}">
      <dsp:nvSpPr>
        <dsp:cNvPr id="0" name=""/>
        <dsp:cNvSpPr/>
      </dsp:nvSpPr>
      <dsp:spPr>
        <a:xfrm>
          <a:off x="4166660" y="889149"/>
          <a:ext cx="754589" cy="754589"/>
        </a:xfrm>
        <a:prstGeom prst="downArrow">
          <a:avLst>
            <a:gd name="adj1" fmla="val 55000"/>
            <a:gd name="adj2" fmla="val 45000"/>
          </a:avLst>
        </a:prstGeom>
        <a:solidFill>
          <a:schemeClr val="accent2">
            <a:tint val="40000"/>
            <a:alpha val="90000"/>
            <a:hueOff val="0"/>
            <a:satOff val="0"/>
            <a:lumOff val="0"/>
            <a:alphaOff val="0"/>
          </a:schemeClr>
        </a:solidFill>
        <a:ln w="12700" cap="flat" cmpd="sng" algn="ctr">
          <a:solidFill>
            <a:schemeClr val="accent2">
              <a:tint val="40000"/>
              <a:alpha val="9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336443" y="889149"/>
        <a:ext cx="415023" cy="567828"/>
      </dsp:txXfrm>
    </dsp:sp>
    <dsp:sp modelId="{BFE9C013-95B8-144C-AAD8-9B68A0492BAE}">
      <dsp:nvSpPr>
        <dsp:cNvPr id="0" name=""/>
        <dsp:cNvSpPr/>
      </dsp:nvSpPr>
      <dsp:spPr>
        <a:xfrm>
          <a:off x="4578815" y="2261130"/>
          <a:ext cx="754589" cy="754589"/>
        </a:xfrm>
        <a:prstGeom prst="downArrow">
          <a:avLst>
            <a:gd name="adj1" fmla="val 55000"/>
            <a:gd name="adj2" fmla="val 45000"/>
          </a:avLst>
        </a:prstGeom>
        <a:solidFill>
          <a:schemeClr val="accent2">
            <a:tint val="40000"/>
            <a:alpha val="90000"/>
            <a:hueOff val="-5472993"/>
            <a:satOff val="15661"/>
            <a:lumOff val="-1042"/>
            <a:alphaOff val="0"/>
          </a:schemeClr>
        </a:solidFill>
        <a:ln w="12700" cap="flat" cmpd="sng" algn="ctr">
          <a:solidFill>
            <a:schemeClr val="accent2">
              <a:tint val="40000"/>
              <a:alpha val="90000"/>
              <a:hueOff val="-5472993"/>
              <a:satOff val="15661"/>
              <a:lumOff val="-1042"/>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4748598" y="2261130"/>
        <a:ext cx="415023" cy="567828"/>
      </dsp:txXfrm>
    </dsp:sp>
    <dsp:sp modelId="{F61B8967-CC8F-7643-B574-3A6F2F1B4835}">
      <dsp:nvSpPr>
        <dsp:cNvPr id="0" name=""/>
        <dsp:cNvSpPr/>
      </dsp:nvSpPr>
      <dsp:spPr>
        <a:xfrm>
          <a:off x="4984818" y="3633111"/>
          <a:ext cx="754589" cy="754589"/>
        </a:xfrm>
        <a:prstGeom prst="downArrow">
          <a:avLst>
            <a:gd name="adj1" fmla="val 55000"/>
            <a:gd name="adj2" fmla="val 45000"/>
          </a:avLst>
        </a:prstGeom>
        <a:solidFill>
          <a:schemeClr val="accent2">
            <a:tint val="40000"/>
            <a:alpha val="90000"/>
            <a:hueOff val="-10945986"/>
            <a:satOff val="31321"/>
            <a:lumOff val="-2084"/>
            <a:alphaOff val="0"/>
          </a:schemeClr>
        </a:solidFill>
        <a:ln w="12700" cap="flat" cmpd="sng" algn="ctr">
          <a:solidFill>
            <a:schemeClr val="accent2">
              <a:tint val="40000"/>
              <a:alpha val="90000"/>
              <a:hueOff val="-10945986"/>
              <a:satOff val="31321"/>
              <a:lumOff val="-2084"/>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44450" tIns="44450" rIns="44450" bIns="44450" numCol="1" spcCol="1270" anchor="ctr" anchorCtr="0">
          <a:noAutofit/>
        </a:bodyPr>
        <a:lstStyle/>
        <a:p>
          <a:pPr marL="0" lvl="0" indent="0" algn="ctr" defTabSz="1555750">
            <a:lnSpc>
              <a:spcPct val="90000"/>
            </a:lnSpc>
            <a:spcBef>
              <a:spcPct val="0"/>
            </a:spcBef>
            <a:spcAft>
              <a:spcPct val="35000"/>
            </a:spcAft>
            <a:buNone/>
          </a:pPr>
          <a:endParaRPr lang="en-US" sz="3500" kern="1200"/>
        </a:p>
      </dsp:txBody>
      <dsp:txXfrm>
        <a:off x="5154601" y="3633111"/>
        <a:ext cx="415023" cy="567828"/>
      </dsp:txXfrm>
    </dsp:sp>
  </dsp:spTree>
</dsp:drawing>
</file>

<file path=ppt/diagrams/layout1.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2:33:32.623"/>
    </inkml:context>
    <inkml:brush xml:id="br0">
      <inkml:brushProperty name="width" value="0.3" units="cm"/>
      <inkml:brushProperty name="height" value="0.6" units="cm"/>
      <inkml:brushProperty name="color" value="#00B44B"/>
      <inkml:brushProperty name="tip" value="rectangle"/>
      <inkml:brushProperty name="rasterOp" value="maskPen"/>
      <inkml:brushProperty name="ignorePressure" value="1"/>
    </inkml:brush>
  </inkml:definitions>
  <inkml:trace contextRef="#ctx0" brushRef="#br0">0 0,'1807'0,"-1800"0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3:07:12.929"/>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0,'3507'0,"4797"0,-9136 0,825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3:07:44.582"/>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0,'11551'0,"-11539"0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3:07:52.515"/>
    </inkml:context>
    <inkml:brush xml:id="br0">
      <inkml:brushProperty name="width" value="0.3" units="cm"/>
      <inkml:brushProperty name="height" value="0.6" units="cm"/>
      <inkml:brushProperty name="color" value="#FF2500"/>
      <inkml:brushProperty name="tip" value="rectangle"/>
      <inkml:brushProperty name="rasterOp" value="maskPen"/>
      <inkml:brushProperty name="ignorePressure" value="1"/>
    </inkml:brush>
  </inkml:definitions>
  <inkml:trace contextRef="#ctx0" brushRef="#br0">0 0,'11650'0,"-11639"0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2:35:36.769"/>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0,'1690'0,"-1674"0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2:35:41.572"/>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1,'1883'0,"-1874"0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2:35:47.484"/>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1,'1949'0,"-1933"0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2:35:50.565"/>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0 1,'1942'0,"-1932"0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2:35:57.001"/>
    </inkml:context>
    <inkml:brush xml:id="br0">
      <inkml:brushProperty name="width" value="0.3" units="cm"/>
      <inkml:brushProperty name="height" value="0.6" units="cm"/>
      <inkml:brushProperty name="color" value="#A2D762"/>
      <inkml:brushProperty name="tip" value="rectangle"/>
      <inkml:brushProperty name="rasterOp" value="maskPen"/>
      <inkml:brushProperty name="ignorePressure" value="1"/>
    </inkml:brush>
  </inkml:definitions>
  <inkml:trace contextRef="#ctx0" brushRef="#br0">1 1,'2472'0,"-2459"0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2:36:21.034"/>
    </inkml:context>
    <inkml:brush xml:id="br0">
      <inkml:brushProperty name="width" value="0.3" units="cm"/>
      <inkml:brushProperty name="height" value="0.6" units="cm"/>
      <inkml:brushProperty name="color" value="#FF8517"/>
      <inkml:brushProperty name="tip" value="rectangle"/>
      <inkml:brushProperty name="rasterOp" value="maskPen"/>
      <inkml:brushProperty name="ignorePressure" value="1"/>
    </inkml:brush>
  </inkml:definitions>
  <inkml:trace contextRef="#ctx0" brushRef="#br0">1 0,'4'0,"4"0,6 0,6 0,1 0,-3 0,-2 0,0 0,-1 0,-2 0,0 0,0 0,3 0,-2 0,-2 0,-2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3:06:53.70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1,'11600'0,"-11597"0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1-06T23:07:04.964"/>
    </inkml:context>
    <inkml:brush xml:id="br0">
      <inkml:brushProperty name="width" value="0.3" units="cm"/>
      <inkml:brushProperty name="height" value="0.6" units="cm"/>
      <inkml:brushProperty name="color" value="#FFFC00"/>
      <inkml:brushProperty name="tip" value="rectangle"/>
      <inkml:brushProperty name="rasterOp" value="maskPen"/>
      <inkml:brushProperty name="ignorePressure" value="1"/>
    </inkml:brush>
  </inkml:definitions>
  <inkml:trace contextRef="#ctx0" brushRef="#br0">0 1,'9297'0,"-7142"0,-2125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CE23939-A991-434A-B57B-6214FB9115A3}" type="datetimeFigureOut">
              <a:rPr lang="en-US" smtClean="0"/>
              <a:t>11/7/2020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2BFFEE1-A451-764D-8071-D4968B480644}" type="slidenum">
              <a:rPr lang="en-US" smtClean="0"/>
              <a:t>‹#›</a:t>
            </a:fld>
            <a:endParaRPr lang="en-US"/>
          </a:p>
        </p:txBody>
      </p:sp>
    </p:spTree>
    <p:extLst>
      <p:ext uri="{BB962C8B-B14F-4D97-AF65-F5344CB8AC3E}">
        <p14:creationId xmlns:p14="http://schemas.microsoft.com/office/powerpoint/2010/main" val="38543102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en-US"/>
              <a:t>Click to edit Master title style</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7" name="Date Placeholder 6"/>
          <p:cNvSpPr>
            <a:spLocks noGrp="1"/>
          </p:cNvSpPr>
          <p:nvPr>
            <p:ph type="dt" sz="half" idx="10"/>
          </p:nvPr>
        </p:nvSpPr>
        <p:spPr/>
        <p:txBody>
          <a:bodyPr/>
          <a:lstStyle/>
          <a:p>
            <a:fld id="{F11ED39F-BB47-1D47-9CE1-117B3BF67E0E}" type="datetime1">
              <a:rPr lang="en-US" smtClean="0"/>
              <a:t>11/7/2020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7A6B30E2-6F7D-D648-9022-50104F34F153}"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D505F27-2E44-6F48-A5BC-87455EB78C52}" type="datetime1">
              <a:rPr lang="en-US" smtClean="0"/>
              <a:t>11/7/2020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F0253792-5E85-9D48-8763-77E8EA352A41}" type="datetime1">
              <a:rPr lang="en-US" smtClean="0"/>
              <a:t>11/7/2020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en-US"/>
              <a:t>Click to edit Master title style</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D8C2E109-026A-8B41-945F-2AF3F6D36319}" type="datetime1">
              <a:rPr lang="en-US" smtClean="0"/>
              <a:t>11/7/2020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Date Placeholder 7"/>
          <p:cNvSpPr>
            <a:spLocks noGrp="1"/>
          </p:cNvSpPr>
          <p:nvPr>
            <p:ph type="dt" sz="half" idx="10"/>
          </p:nvPr>
        </p:nvSpPr>
        <p:spPr/>
        <p:txBody>
          <a:bodyPr/>
          <a:lstStyle/>
          <a:p>
            <a:fld id="{40D2A169-AC88-AF45-82FA-ECC8786C6FAC}" type="datetime1">
              <a:rPr lang="en-US" smtClean="0"/>
              <a:t>11/7/2020</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583436" y="3143250"/>
            <a:ext cx="4270248" cy="259677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7" name="Date Placeholder 6"/>
          <p:cNvSpPr>
            <a:spLocks noGrp="1"/>
          </p:cNvSpPr>
          <p:nvPr>
            <p:ph type="dt" sz="half" idx="10"/>
          </p:nvPr>
        </p:nvSpPr>
        <p:spPr/>
        <p:txBody>
          <a:bodyPr/>
          <a:lstStyle/>
          <a:p>
            <a:fld id="{C2BAB92F-DCD8-DD49-8BE5-C3445EBEFD75}" type="datetime1">
              <a:rPr lang="en-US" smtClean="0"/>
              <a:t>11/7/2020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en-US"/>
              <a:t>Click to edit Master title style</a:t>
            </a:r>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D7532EB-D72E-3749-9491-0678E33B8925}" type="datetime1">
              <a:rPr lang="en-US" smtClean="0"/>
              <a:t>11/7/2020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2ED977B-4748-EF40-9C8D-D7E010190AD5}" type="datetime1">
              <a:rPr lang="en-US" smtClean="0"/>
              <a:t>11/7/2020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en-US"/>
              <a:t>Click to edit Master title style</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Date Placeholder 8"/>
          <p:cNvSpPr>
            <a:spLocks noGrp="1"/>
          </p:cNvSpPr>
          <p:nvPr>
            <p:ph type="dt" sz="half" idx="10"/>
          </p:nvPr>
        </p:nvSpPr>
        <p:spPr/>
        <p:txBody>
          <a:bodyPr/>
          <a:lstStyle/>
          <a:p>
            <a:fld id="{8F3B2BE7-EDDD-9F4D-AA40-DF7B9D3C5111}" type="datetime1">
              <a:rPr lang="en-US" smtClean="0"/>
              <a:t>11/7/2020</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en-US"/>
              <a:t>Click to edit Master title style</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51E850E5-B05A-DA40-ADA8-8CAE40AF7F72}" type="datetime1">
              <a:rPr lang="en-US" smtClean="0"/>
              <a:t>11/7/2020</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27AEA029-F841-8948-B3AD-A7D0F5A79952}" type="datetime1">
              <a:rPr lang="en-US" smtClean="0"/>
              <a:t>11/7/2020</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ftr="0" dt="0"/>
  <p:txStyles>
    <p:title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flickr.com/photos/gregelin/4456542427"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0.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hyperlink" Target="http://zillow.com/"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svg"/><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36.png"/><Relationship Id="rId13" Type="http://schemas.openxmlformats.org/officeDocument/2006/relationships/customXml" Target="../ink/ink6.xml"/><Relationship Id="rId3" Type="http://schemas.openxmlformats.org/officeDocument/2006/relationships/customXml" Target="../ink/ink1.xml"/><Relationship Id="rId7" Type="http://schemas.openxmlformats.org/officeDocument/2006/relationships/customXml" Target="../ink/ink3.xml"/><Relationship Id="rId12" Type="http://schemas.openxmlformats.org/officeDocument/2006/relationships/image" Target="../media/image38.png"/><Relationship Id="rId2" Type="http://schemas.openxmlformats.org/officeDocument/2006/relationships/image" Target="../media/image34.png"/><Relationship Id="rId16" Type="http://schemas.openxmlformats.org/officeDocument/2006/relationships/image" Target="../media/image40.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customXml" Target="../ink/ink5.xml"/><Relationship Id="rId5" Type="http://schemas.openxmlformats.org/officeDocument/2006/relationships/customXml" Target="../ink/ink2.xml"/><Relationship Id="rId15" Type="http://schemas.openxmlformats.org/officeDocument/2006/relationships/customXml" Target="../ink/ink7.xml"/><Relationship Id="rId10" Type="http://schemas.openxmlformats.org/officeDocument/2006/relationships/image" Target="../media/image37.png"/><Relationship Id="rId4" Type="http://schemas.openxmlformats.org/officeDocument/2006/relationships/image" Target="../media/image340.png"/><Relationship Id="rId9" Type="http://schemas.openxmlformats.org/officeDocument/2006/relationships/customXml" Target="../ink/ink4.xml"/><Relationship Id="rId14" Type="http://schemas.openxmlformats.org/officeDocument/2006/relationships/image" Target="../media/image39.png"/></Relationships>
</file>

<file path=ppt/slides/_rels/slide28.xml.rels><?xml version="1.0" encoding="UTF-8" standalone="yes"?>
<Relationships xmlns="http://schemas.openxmlformats.org/package/2006/relationships"><Relationship Id="rId2" Type="http://schemas.openxmlformats.org/officeDocument/2006/relationships/image" Target="../media/image35.e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6.e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customXml" Target="../ink/ink8.xml"/><Relationship Id="rId7" Type="http://schemas.openxmlformats.org/officeDocument/2006/relationships/customXml" Target="../ink/ink10.xml"/><Relationship Id="rId12" Type="http://schemas.openxmlformats.org/officeDocument/2006/relationships/image" Target="../media/image48.png"/><Relationship Id="rId2" Type="http://schemas.openxmlformats.org/officeDocument/2006/relationships/image" Target="../media/image37.emf"/><Relationship Id="rId1" Type="http://schemas.openxmlformats.org/officeDocument/2006/relationships/slideLayout" Target="../slideLayouts/slideLayout2.xml"/><Relationship Id="rId6" Type="http://schemas.openxmlformats.org/officeDocument/2006/relationships/image" Target="../media/image45.png"/><Relationship Id="rId11" Type="http://schemas.openxmlformats.org/officeDocument/2006/relationships/customXml" Target="../ink/ink12.xml"/><Relationship Id="rId5" Type="http://schemas.openxmlformats.org/officeDocument/2006/relationships/customXml" Target="../ink/ink9.xml"/><Relationship Id="rId10" Type="http://schemas.openxmlformats.org/officeDocument/2006/relationships/image" Target="../media/image47.png"/><Relationship Id="rId4" Type="http://schemas.openxmlformats.org/officeDocument/2006/relationships/image" Target="../media/image44.png"/><Relationship Id="rId9" Type="http://schemas.openxmlformats.org/officeDocument/2006/relationships/customXml" Target="../ink/ink11.xml"/></Relationships>
</file>

<file path=ppt/slides/_rels/slide31.xml.rels><?xml version="1.0" encoding="UTF-8" standalone="yes"?>
<Relationships xmlns="http://schemas.openxmlformats.org/package/2006/relationships"><Relationship Id="rId2" Type="http://schemas.openxmlformats.org/officeDocument/2006/relationships/image" Target="../media/image38.emf"/><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hyperlink" Target="http://sansdosage.blogspot.com/2012/07/anything-left.html" TargetMode="External"/><Relationship Id="rId2" Type="http://schemas.openxmlformats.org/officeDocument/2006/relationships/image" Target="../media/image40.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descr="Graphical user interface&#10;&#10;Description automatically generated">
            <a:extLst>
              <a:ext uri="{FF2B5EF4-FFF2-40B4-BE49-F238E27FC236}">
                <a16:creationId xmlns:a16="http://schemas.microsoft.com/office/drawing/2014/main" id="{68658879-8063-BD40-99C6-7BA55C7FD539}"/>
              </a:ext>
            </a:extLst>
          </p:cNvPr>
          <p:cNvPicPr>
            <a:picLocks noChangeAspect="1"/>
          </p:cNvPicPr>
          <p:nvPr/>
        </p:nvPicPr>
        <p:blipFill rotWithShape="1">
          <a:blip r:embed="rId2">
            <a:alphaModFix amt="40000"/>
            <a:extLst>
              <a:ext uri="{837473B0-CC2E-450A-ABE3-18F120FF3D39}">
                <a1611:picAttrSrcUrl xmlns:a1611="http://schemas.microsoft.com/office/drawing/2016/11/main" r:id="rId3"/>
              </a:ext>
            </a:extLst>
          </a:blip>
          <a:srcRect t="12413" b="16609"/>
          <a:stretch/>
        </p:blipFill>
        <p:spPr>
          <a:xfrm>
            <a:off x="0" y="0"/>
            <a:ext cx="12191980" cy="6857990"/>
          </a:xfrm>
          <a:prstGeom prst="rect">
            <a:avLst/>
          </a:prstGeom>
        </p:spPr>
      </p:pic>
      <p:sp>
        <p:nvSpPr>
          <p:cNvPr id="2" name="Title 1">
            <a:extLst>
              <a:ext uri="{FF2B5EF4-FFF2-40B4-BE49-F238E27FC236}">
                <a16:creationId xmlns:a16="http://schemas.microsoft.com/office/drawing/2014/main" id="{C7CCB84F-3901-9548-AD51-607DA8EF88F9}"/>
              </a:ext>
            </a:extLst>
          </p:cNvPr>
          <p:cNvSpPr>
            <a:spLocks noGrp="1"/>
          </p:cNvSpPr>
          <p:nvPr>
            <p:ph type="ctrTitle"/>
          </p:nvPr>
        </p:nvSpPr>
        <p:spPr>
          <a:xfrm>
            <a:off x="1600200" y="2386744"/>
            <a:ext cx="8991600" cy="1645920"/>
          </a:xfrm>
          <a:noFill/>
          <a:ln w="38100" cap="sq">
            <a:solidFill>
              <a:schemeClr val="tx1"/>
            </a:solidFill>
            <a:miter lim="800000"/>
          </a:ln>
        </p:spPr>
        <p:txBody>
          <a:bodyPr anchor="ctr">
            <a:normAutofit/>
          </a:bodyPr>
          <a:lstStyle/>
          <a:p>
            <a:r>
              <a:rPr lang="en-US" dirty="0">
                <a:solidFill>
                  <a:schemeClr val="tx1"/>
                </a:solidFill>
              </a:rPr>
              <a:t>United States Housing Value Analysis over five years</a:t>
            </a:r>
          </a:p>
        </p:txBody>
      </p:sp>
      <p:sp>
        <p:nvSpPr>
          <p:cNvPr id="3" name="Subtitle 2">
            <a:extLst>
              <a:ext uri="{FF2B5EF4-FFF2-40B4-BE49-F238E27FC236}">
                <a16:creationId xmlns:a16="http://schemas.microsoft.com/office/drawing/2014/main" id="{0BE70239-19AF-5E4B-A6BD-D52AC9558BFA}"/>
              </a:ext>
            </a:extLst>
          </p:cNvPr>
          <p:cNvSpPr>
            <a:spLocks noGrp="1"/>
          </p:cNvSpPr>
          <p:nvPr>
            <p:ph type="subTitle" idx="1"/>
          </p:nvPr>
        </p:nvSpPr>
        <p:spPr>
          <a:xfrm>
            <a:off x="2695194" y="4352544"/>
            <a:ext cx="6801612" cy="1239894"/>
          </a:xfrm>
        </p:spPr>
        <p:txBody>
          <a:bodyPr>
            <a:normAutofit/>
          </a:bodyPr>
          <a:lstStyle/>
          <a:p>
            <a:pPr>
              <a:lnSpc>
                <a:spcPct val="90000"/>
              </a:lnSpc>
            </a:pPr>
            <a:r>
              <a:rPr lang="en-US" dirty="0">
                <a:solidFill>
                  <a:schemeClr val="tx1"/>
                </a:solidFill>
              </a:rPr>
              <a:t>Victoria Jeshurun, Christine Brown, </a:t>
            </a:r>
          </a:p>
          <a:p>
            <a:pPr>
              <a:lnSpc>
                <a:spcPct val="90000"/>
              </a:lnSpc>
            </a:pPr>
            <a:r>
              <a:rPr lang="en-US" dirty="0">
                <a:solidFill>
                  <a:schemeClr val="tx1"/>
                </a:solidFill>
              </a:rPr>
              <a:t>Doris </a:t>
            </a:r>
            <a:r>
              <a:rPr lang="en-US" dirty="0" err="1">
                <a:solidFill>
                  <a:schemeClr val="tx1"/>
                </a:solidFill>
              </a:rPr>
              <a:t>Meiers</a:t>
            </a:r>
            <a:r>
              <a:rPr lang="en-US" dirty="0">
                <a:solidFill>
                  <a:schemeClr val="tx1"/>
                </a:solidFill>
              </a:rPr>
              <a:t>, Lizzie </a:t>
            </a:r>
            <a:r>
              <a:rPr lang="en-US" dirty="0" err="1">
                <a:solidFill>
                  <a:schemeClr val="tx1"/>
                </a:solidFill>
              </a:rPr>
              <a:t>Stenhaug</a:t>
            </a:r>
            <a:endParaRPr lang="en-US" dirty="0">
              <a:solidFill>
                <a:schemeClr val="tx1"/>
              </a:solidFill>
            </a:endParaRPr>
          </a:p>
          <a:p>
            <a:pPr>
              <a:lnSpc>
                <a:spcPct val="90000"/>
              </a:lnSpc>
            </a:pPr>
            <a:r>
              <a:rPr lang="en-US" dirty="0">
                <a:solidFill>
                  <a:schemeClr val="tx1"/>
                </a:solidFill>
              </a:rPr>
              <a:t>November 7</a:t>
            </a:r>
            <a:r>
              <a:rPr lang="en-US" baseline="30000" dirty="0">
                <a:solidFill>
                  <a:schemeClr val="tx1"/>
                </a:solidFill>
              </a:rPr>
              <a:t>th</a:t>
            </a:r>
            <a:r>
              <a:rPr lang="en-US" dirty="0">
                <a:solidFill>
                  <a:schemeClr val="tx1"/>
                </a:solidFill>
              </a:rPr>
              <a:t>, 2020</a:t>
            </a:r>
          </a:p>
        </p:txBody>
      </p:sp>
      <p:sp>
        <p:nvSpPr>
          <p:cNvPr id="6" name="TextBox 5">
            <a:extLst>
              <a:ext uri="{FF2B5EF4-FFF2-40B4-BE49-F238E27FC236}">
                <a16:creationId xmlns:a16="http://schemas.microsoft.com/office/drawing/2014/main" id="{EAE22FF1-70FA-7543-AF05-CD4F60E58D77}"/>
              </a:ext>
            </a:extLst>
          </p:cNvPr>
          <p:cNvSpPr txBox="1"/>
          <p:nvPr/>
        </p:nvSpPr>
        <p:spPr>
          <a:xfrm>
            <a:off x="9771125" y="6657935"/>
            <a:ext cx="2420855"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3" tooltip="http://flickr.com/photos/gregelin/4456542427">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4"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7" name="Slide Number Placeholder 6">
            <a:extLst>
              <a:ext uri="{FF2B5EF4-FFF2-40B4-BE49-F238E27FC236}">
                <a16:creationId xmlns:a16="http://schemas.microsoft.com/office/drawing/2014/main" id="{F178431B-C794-D84E-AB05-28662301FB15}"/>
              </a:ext>
            </a:extLst>
          </p:cNvPr>
          <p:cNvSpPr>
            <a:spLocks noGrp="1"/>
          </p:cNvSpPr>
          <p:nvPr>
            <p:ph type="sldNum" sz="quarter" idx="12"/>
          </p:nvPr>
        </p:nvSpPr>
        <p:spPr/>
        <p:txBody>
          <a:bodyPr/>
          <a:lstStyle/>
          <a:p>
            <a:fld id="{8A7A6979-0714-4377-B894-6BE4C2D6E202}" type="slidenum">
              <a:rPr lang="en-US" smtClean="0"/>
              <a:pPr/>
              <a:t>1</a:t>
            </a:fld>
            <a:endParaRPr lang="en-US" dirty="0"/>
          </a:p>
        </p:txBody>
      </p:sp>
    </p:spTree>
    <p:extLst>
      <p:ext uri="{BB962C8B-B14F-4D97-AF65-F5344CB8AC3E}">
        <p14:creationId xmlns:p14="http://schemas.microsoft.com/office/powerpoint/2010/main" val="19235753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D67-3A37-47DD-BEF0-E2AF5E008FF7}"/>
              </a:ext>
            </a:extLst>
          </p:cNvPr>
          <p:cNvSpPr>
            <a:spLocks noGrp="1"/>
          </p:cNvSpPr>
          <p:nvPr>
            <p:ph type="title"/>
          </p:nvPr>
        </p:nvSpPr>
        <p:spPr>
          <a:xfrm>
            <a:off x="316751" y="107595"/>
            <a:ext cx="10889132" cy="341767"/>
          </a:xfrm>
          <a:blipFill>
            <a:blip r:embed="rId2"/>
            <a:tile tx="0" ty="0" sx="100000" sy="100000" flip="none" algn="tl"/>
          </a:blipFill>
        </p:spPr>
        <p:txBody>
          <a:bodyPr>
            <a:normAutofit fontScale="90000"/>
          </a:bodyPr>
          <a:lstStyle/>
          <a:p>
            <a:r>
              <a:rPr lang="en-US" dirty="0"/>
              <a:t>More Clean up on census data</a:t>
            </a:r>
          </a:p>
        </p:txBody>
      </p:sp>
      <p:sp>
        <p:nvSpPr>
          <p:cNvPr id="3" name="Content Placeholder 2">
            <a:extLst>
              <a:ext uri="{FF2B5EF4-FFF2-40B4-BE49-F238E27FC236}">
                <a16:creationId xmlns:a16="http://schemas.microsoft.com/office/drawing/2014/main" id="{3B226A3D-DA3C-4FCD-8479-62741B800C19}"/>
              </a:ext>
            </a:extLst>
          </p:cNvPr>
          <p:cNvSpPr>
            <a:spLocks noGrp="1"/>
          </p:cNvSpPr>
          <p:nvPr>
            <p:ph idx="1"/>
          </p:nvPr>
        </p:nvSpPr>
        <p:spPr/>
        <p:txBody>
          <a:bodyPr/>
          <a:lstStyle/>
          <a:p>
            <a:endParaRPr lang="en-US" dirty="0"/>
          </a:p>
          <a:p>
            <a:endParaRPr lang="en-US" dirty="0"/>
          </a:p>
          <a:p>
            <a:endParaRPr lang="en-US" dirty="0"/>
          </a:p>
        </p:txBody>
      </p:sp>
      <p:sp>
        <p:nvSpPr>
          <p:cNvPr id="14" name="TextBox 13">
            <a:extLst>
              <a:ext uri="{FF2B5EF4-FFF2-40B4-BE49-F238E27FC236}">
                <a16:creationId xmlns:a16="http://schemas.microsoft.com/office/drawing/2014/main" id="{8101DB0A-CEE0-4C89-A5B1-E0657978C346}"/>
              </a:ext>
            </a:extLst>
          </p:cNvPr>
          <p:cNvSpPr txBox="1"/>
          <p:nvPr/>
        </p:nvSpPr>
        <p:spPr>
          <a:xfrm>
            <a:off x="316750" y="555541"/>
            <a:ext cx="10889133" cy="369332"/>
          </a:xfrm>
          <a:prstGeom prst="rect">
            <a:avLst/>
          </a:prstGeom>
          <a:noFill/>
        </p:spPr>
        <p:txBody>
          <a:bodyPr wrap="square" rtlCol="0">
            <a:spAutoFit/>
          </a:bodyPr>
          <a:lstStyle/>
          <a:p>
            <a:r>
              <a:rPr lang="en-US" b="1" dirty="0">
                <a:solidFill>
                  <a:srgbClr val="0000FF"/>
                </a:solidFill>
              </a:rPr>
              <a:t># Rename Column into State abbreviation</a:t>
            </a:r>
          </a:p>
        </p:txBody>
      </p:sp>
      <p:pic>
        <p:nvPicPr>
          <p:cNvPr id="6" name="Picture 5">
            <a:extLst>
              <a:ext uri="{FF2B5EF4-FFF2-40B4-BE49-F238E27FC236}">
                <a16:creationId xmlns:a16="http://schemas.microsoft.com/office/drawing/2014/main" id="{A7D96547-704E-4713-89DB-56EA7473B71C}"/>
              </a:ext>
            </a:extLst>
          </p:cNvPr>
          <p:cNvPicPr>
            <a:picLocks noChangeAspect="1"/>
          </p:cNvPicPr>
          <p:nvPr/>
        </p:nvPicPr>
        <p:blipFill>
          <a:blip r:embed="rId3"/>
          <a:stretch>
            <a:fillRect/>
          </a:stretch>
        </p:blipFill>
        <p:spPr>
          <a:xfrm>
            <a:off x="141079" y="1171911"/>
            <a:ext cx="11929002" cy="4514177"/>
          </a:xfrm>
          <a:prstGeom prst="rect">
            <a:avLst/>
          </a:prstGeom>
        </p:spPr>
      </p:pic>
      <p:sp>
        <p:nvSpPr>
          <p:cNvPr id="4" name="Slide Number Placeholder 3">
            <a:extLst>
              <a:ext uri="{FF2B5EF4-FFF2-40B4-BE49-F238E27FC236}">
                <a16:creationId xmlns:a16="http://schemas.microsoft.com/office/drawing/2014/main" id="{0F817006-66D0-4245-970D-5E05B9A4FD07}"/>
              </a:ext>
            </a:extLst>
          </p:cNvPr>
          <p:cNvSpPr>
            <a:spLocks noGrp="1"/>
          </p:cNvSpPr>
          <p:nvPr>
            <p:ph type="sldNum" sz="quarter" idx="12"/>
          </p:nvPr>
        </p:nvSpPr>
        <p:spPr/>
        <p:txBody>
          <a:bodyPr/>
          <a:lstStyle/>
          <a:p>
            <a:fld id="{8A7A6979-0714-4377-B894-6BE4C2D6E202}" type="slidenum">
              <a:rPr lang="en-US" smtClean="0"/>
              <a:pPr/>
              <a:t>10</a:t>
            </a:fld>
            <a:endParaRPr lang="en-US" dirty="0"/>
          </a:p>
        </p:txBody>
      </p:sp>
    </p:spTree>
    <p:extLst>
      <p:ext uri="{BB962C8B-B14F-4D97-AF65-F5344CB8AC3E}">
        <p14:creationId xmlns:p14="http://schemas.microsoft.com/office/powerpoint/2010/main" val="30249183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205203F5-0DAE-458E-9764-B73870793D45}"/>
              </a:ext>
            </a:extLst>
          </p:cNvPr>
          <p:cNvPicPr>
            <a:picLocks noGrp="1" noChangeAspect="1"/>
          </p:cNvPicPr>
          <p:nvPr>
            <p:ph idx="1"/>
          </p:nvPr>
        </p:nvPicPr>
        <p:blipFill>
          <a:blip r:embed="rId2"/>
          <a:stretch>
            <a:fillRect/>
          </a:stretch>
        </p:blipFill>
        <p:spPr>
          <a:xfrm>
            <a:off x="316751" y="959070"/>
            <a:ext cx="10961868" cy="5211515"/>
          </a:xfrm>
        </p:spPr>
      </p:pic>
      <p:sp>
        <p:nvSpPr>
          <p:cNvPr id="6" name="Title 1">
            <a:extLst>
              <a:ext uri="{FF2B5EF4-FFF2-40B4-BE49-F238E27FC236}">
                <a16:creationId xmlns:a16="http://schemas.microsoft.com/office/drawing/2014/main" id="{861D04E8-0B13-458B-9D21-E1A90C9AD0EC}"/>
              </a:ext>
            </a:extLst>
          </p:cNvPr>
          <p:cNvSpPr>
            <a:spLocks noGrp="1"/>
          </p:cNvSpPr>
          <p:nvPr>
            <p:ph type="title"/>
          </p:nvPr>
        </p:nvSpPr>
        <p:spPr>
          <a:xfrm>
            <a:off x="316751" y="107595"/>
            <a:ext cx="10889132" cy="341767"/>
          </a:xfrm>
          <a:blipFill>
            <a:blip r:embed="rId3"/>
            <a:tile tx="0" ty="0" sx="100000" sy="100000" flip="none" algn="tl"/>
          </a:blipFill>
        </p:spPr>
        <p:txBody>
          <a:bodyPr>
            <a:normAutofit fontScale="90000"/>
          </a:bodyPr>
          <a:lstStyle/>
          <a:p>
            <a:r>
              <a:rPr lang="en-US" dirty="0"/>
              <a:t>Clean up 2</a:t>
            </a:r>
            <a:r>
              <a:rPr lang="en-US" baseline="30000" dirty="0"/>
              <a:t>nd</a:t>
            </a:r>
            <a:r>
              <a:rPr lang="en-US" dirty="0"/>
              <a:t> set of data points</a:t>
            </a:r>
          </a:p>
        </p:txBody>
      </p:sp>
      <p:sp>
        <p:nvSpPr>
          <p:cNvPr id="7" name="TextBox 6">
            <a:extLst>
              <a:ext uri="{FF2B5EF4-FFF2-40B4-BE49-F238E27FC236}">
                <a16:creationId xmlns:a16="http://schemas.microsoft.com/office/drawing/2014/main" id="{C531F8C8-C4CF-4B91-8870-86EC6D623C9D}"/>
              </a:ext>
            </a:extLst>
          </p:cNvPr>
          <p:cNvSpPr txBox="1"/>
          <p:nvPr/>
        </p:nvSpPr>
        <p:spPr>
          <a:xfrm>
            <a:off x="316751" y="490658"/>
            <a:ext cx="10889132" cy="369332"/>
          </a:xfrm>
          <a:prstGeom prst="rect">
            <a:avLst/>
          </a:prstGeom>
          <a:noFill/>
        </p:spPr>
        <p:txBody>
          <a:bodyPr wrap="square" rtlCol="0">
            <a:spAutoFit/>
          </a:bodyPr>
          <a:lstStyle/>
          <a:p>
            <a:r>
              <a:rPr lang="en-US" dirty="0">
                <a:solidFill>
                  <a:srgbClr val="0000FF"/>
                </a:solidFill>
              </a:rPr>
              <a:t># Merge housing data with census data </a:t>
            </a:r>
          </a:p>
        </p:txBody>
      </p:sp>
      <p:sp>
        <p:nvSpPr>
          <p:cNvPr id="2" name="Slide Number Placeholder 1">
            <a:extLst>
              <a:ext uri="{FF2B5EF4-FFF2-40B4-BE49-F238E27FC236}">
                <a16:creationId xmlns:a16="http://schemas.microsoft.com/office/drawing/2014/main" id="{29C59762-4CE8-DB4E-B5CF-45344621917B}"/>
              </a:ext>
            </a:extLst>
          </p:cNvPr>
          <p:cNvSpPr>
            <a:spLocks noGrp="1"/>
          </p:cNvSpPr>
          <p:nvPr>
            <p:ph type="sldNum" sz="quarter" idx="12"/>
          </p:nvPr>
        </p:nvSpPr>
        <p:spPr/>
        <p:txBody>
          <a:bodyPr/>
          <a:lstStyle/>
          <a:p>
            <a:fld id="{8A7A6979-0714-4377-B894-6BE4C2D6E202}" type="slidenum">
              <a:rPr lang="en-US" smtClean="0"/>
              <a:pPr/>
              <a:t>11</a:t>
            </a:fld>
            <a:endParaRPr lang="en-US" dirty="0"/>
          </a:p>
        </p:txBody>
      </p:sp>
    </p:spTree>
    <p:extLst>
      <p:ext uri="{BB962C8B-B14F-4D97-AF65-F5344CB8AC3E}">
        <p14:creationId xmlns:p14="http://schemas.microsoft.com/office/powerpoint/2010/main" val="113531285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DC35134-ACD5-49CF-97A1-8F5A4EE484DB}"/>
              </a:ext>
            </a:extLst>
          </p:cNvPr>
          <p:cNvPicPr>
            <a:picLocks noChangeAspect="1"/>
          </p:cNvPicPr>
          <p:nvPr/>
        </p:nvPicPr>
        <p:blipFill>
          <a:blip r:embed="rId2"/>
          <a:stretch>
            <a:fillRect/>
          </a:stretch>
        </p:blipFill>
        <p:spPr>
          <a:xfrm>
            <a:off x="294994" y="931121"/>
            <a:ext cx="9520520" cy="5659190"/>
          </a:xfrm>
          <a:prstGeom prst="rect">
            <a:avLst/>
          </a:prstGeom>
        </p:spPr>
      </p:pic>
      <p:sp>
        <p:nvSpPr>
          <p:cNvPr id="6" name="Title 1">
            <a:extLst>
              <a:ext uri="{FF2B5EF4-FFF2-40B4-BE49-F238E27FC236}">
                <a16:creationId xmlns:a16="http://schemas.microsoft.com/office/drawing/2014/main" id="{64058D8C-A8C8-4418-ACB2-556E37477FE0}"/>
              </a:ext>
            </a:extLst>
          </p:cNvPr>
          <p:cNvSpPr>
            <a:spLocks noGrp="1"/>
          </p:cNvSpPr>
          <p:nvPr>
            <p:ph type="title"/>
          </p:nvPr>
        </p:nvSpPr>
        <p:spPr>
          <a:xfrm>
            <a:off x="316751" y="107595"/>
            <a:ext cx="11427014" cy="341767"/>
          </a:xfrm>
          <a:blipFill>
            <a:blip r:embed="rId3"/>
            <a:tile tx="0" ty="0" sx="100000" sy="100000" flip="none" algn="tl"/>
          </a:blipFill>
        </p:spPr>
        <p:txBody>
          <a:bodyPr>
            <a:noAutofit/>
          </a:bodyPr>
          <a:lstStyle/>
          <a:p>
            <a:r>
              <a:rPr lang="en-US" sz="1800" dirty="0"/>
              <a:t>Hypothesis 1 – housing value is negatively related to unemployment rate</a:t>
            </a:r>
          </a:p>
        </p:txBody>
      </p:sp>
      <p:sp>
        <p:nvSpPr>
          <p:cNvPr id="7" name="TextBox 6">
            <a:extLst>
              <a:ext uri="{FF2B5EF4-FFF2-40B4-BE49-F238E27FC236}">
                <a16:creationId xmlns:a16="http://schemas.microsoft.com/office/drawing/2014/main" id="{9A671ABF-5870-44B0-9A43-CAC4789D6F00}"/>
              </a:ext>
            </a:extLst>
          </p:cNvPr>
          <p:cNvSpPr txBox="1"/>
          <p:nvPr/>
        </p:nvSpPr>
        <p:spPr>
          <a:xfrm>
            <a:off x="316750" y="561789"/>
            <a:ext cx="11241741" cy="369332"/>
          </a:xfrm>
          <a:prstGeom prst="rect">
            <a:avLst/>
          </a:prstGeom>
          <a:noFill/>
        </p:spPr>
        <p:txBody>
          <a:bodyPr wrap="square" rtlCol="0">
            <a:spAutoFit/>
          </a:bodyPr>
          <a:lstStyle/>
          <a:p>
            <a:r>
              <a:rPr lang="en-US" dirty="0"/>
              <a:t># correlation, scatterplot</a:t>
            </a:r>
          </a:p>
        </p:txBody>
      </p:sp>
      <p:sp>
        <p:nvSpPr>
          <p:cNvPr id="8" name="TextBox 7">
            <a:extLst>
              <a:ext uri="{FF2B5EF4-FFF2-40B4-BE49-F238E27FC236}">
                <a16:creationId xmlns:a16="http://schemas.microsoft.com/office/drawing/2014/main" id="{4589F7B5-2DE2-4C73-8E7A-BA012D64ED5F}"/>
              </a:ext>
            </a:extLst>
          </p:cNvPr>
          <p:cNvSpPr txBox="1"/>
          <p:nvPr/>
        </p:nvSpPr>
        <p:spPr>
          <a:xfrm>
            <a:off x="10034494" y="931121"/>
            <a:ext cx="1862512" cy="5632311"/>
          </a:xfrm>
          <a:prstGeom prst="rect">
            <a:avLst/>
          </a:prstGeom>
          <a:noFill/>
        </p:spPr>
        <p:txBody>
          <a:bodyPr wrap="square" rtlCol="0">
            <a:spAutoFit/>
          </a:bodyPr>
          <a:lstStyle/>
          <a:p>
            <a:pPr marL="285750" indent="-285750">
              <a:buFont typeface="Arial" panose="020B0604020202020204" pitchFamily="34" charset="0"/>
              <a:buChar char="•"/>
            </a:pPr>
            <a:r>
              <a:rPr lang="en-US" dirty="0"/>
              <a:t>Hypothesis is confirmed to be true.</a:t>
            </a:r>
          </a:p>
          <a:p>
            <a:endParaRPr lang="en-US" dirty="0"/>
          </a:p>
          <a:p>
            <a:pPr marL="285750" indent="-285750">
              <a:buFont typeface="Arial" panose="020B0604020202020204" pitchFamily="34" charset="0"/>
              <a:buChar char="•"/>
            </a:pPr>
            <a:r>
              <a:rPr lang="en-US" dirty="0"/>
              <a:t>However, the correlation is -0.13, which is not as strong as we thought it would have. </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Drawback is that the census data is only for 2018. Given more time, 5-year census data would have been sourced. </a:t>
            </a:r>
          </a:p>
        </p:txBody>
      </p:sp>
      <p:sp>
        <p:nvSpPr>
          <p:cNvPr id="2" name="Slide Number Placeholder 1">
            <a:extLst>
              <a:ext uri="{FF2B5EF4-FFF2-40B4-BE49-F238E27FC236}">
                <a16:creationId xmlns:a16="http://schemas.microsoft.com/office/drawing/2014/main" id="{98227005-931A-644E-B525-9E4BFF54C888}"/>
              </a:ext>
            </a:extLst>
          </p:cNvPr>
          <p:cNvSpPr>
            <a:spLocks noGrp="1"/>
          </p:cNvSpPr>
          <p:nvPr>
            <p:ph type="sldNum" sz="quarter" idx="12"/>
          </p:nvPr>
        </p:nvSpPr>
        <p:spPr/>
        <p:txBody>
          <a:bodyPr/>
          <a:lstStyle/>
          <a:p>
            <a:fld id="{8A7A6979-0714-4377-B894-6BE4C2D6E202}" type="slidenum">
              <a:rPr lang="en-US" smtClean="0"/>
              <a:pPr/>
              <a:t>12</a:t>
            </a:fld>
            <a:endParaRPr lang="en-US" dirty="0"/>
          </a:p>
        </p:txBody>
      </p:sp>
    </p:spTree>
    <p:extLst>
      <p:ext uri="{BB962C8B-B14F-4D97-AF65-F5344CB8AC3E}">
        <p14:creationId xmlns:p14="http://schemas.microsoft.com/office/powerpoint/2010/main" val="27527450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64058D8C-A8C8-4418-ACB2-556E37477FE0}"/>
              </a:ext>
            </a:extLst>
          </p:cNvPr>
          <p:cNvSpPr>
            <a:spLocks noGrp="1"/>
          </p:cNvSpPr>
          <p:nvPr>
            <p:ph type="title"/>
          </p:nvPr>
        </p:nvSpPr>
        <p:spPr>
          <a:xfrm>
            <a:off x="316751" y="107595"/>
            <a:ext cx="11427014" cy="341767"/>
          </a:xfrm>
          <a:blipFill>
            <a:blip r:embed="rId2"/>
            <a:tile tx="0" ty="0" sx="100000" sy="100000" flip="none" algn="tl"/>
          </a:blipFill>
        </p:spPr>
        <p:txBody>
          <a:bodyPr>
            <a:noAutofit/>
          </a:bodyPr>
          <a:lstStyle/>
          <a:p>
            <a:r>
              <a:rPr lang="en-US" sz="1800" dirty="0"/>
              <a:t>Hypothesis 2 – housing value is positively related to population</a:t>
            </a:r>
          </a:p>
        </p:txBody>
      </p:sp>
      <p:sp>
        <p:nvSpPr>
          <p:cNvPr id="7" name="TextBox 6">
            <a:extLst>
              <a:ext uri="{FF2B5EF4-FFF2-40B4-BE49-F238E27FC236}">
                <a16:creationId xmlns:a16="http://schemas.microsoft.com/office/drawing/2014/main" id="{9A671ABF-5870-44B0-9A43-CAC4789D6F00}"/>
              </a:ext>
            </a:extLst>
          </p:cNvPr>
          <p:cNvSpPr txBox="1"/>
          <p:nvPr/>
        </p:nvSpPr>
        <p:spPr>
          <a:xfrm>
            <a:off x="316750" y="561789"/>
            <a:ext cx="11241741" cy="369332"/>
          </a:xfrm>
          <a:prstGeom prst="rect">
            <a:avLst/>
          </a:prstGeom>
          <a:noFill/>
        </p:spPr>
        <p:txBody>
          <a:bodyPr wrap="square" rtlCol="0">
            <a:spAutoFit/>
          </a:bodyPr>
          <a:lstStyle/>
          <a:p>
            <a:r>
              <a:rPr lang="en-US" dirty="0"/>
              <a:t># correlation, scatterplot</a:t>
            </a:r>
          </a:p>
        </p:txBody>
      </p:sp>
      <p:sp>
        <p:nvSpPr>
          <p:cNvPr id="8" name="TextBox 7">
            <a:extLst>
              <a:ext uri="{FF2B5EF4-FFF2-40B4-BE49-F238E27FC236}">
                <a16:creationId xmlns:a16="http://schemas.microsoft.com/office/drawing/2014/main" id="{4589F7B5-2DE2-4C73-8E7A-BA012D64ED5F}"/>
              </a:ext>
            </a:extLst>
          </p:cNvPr>
          <p:cNvSpPr txBox="1"/>
          <p:nvPr/>
        </p:nvSpPr>
        <p:spPr>
          <a:xfrm>
            <a:off x="10034494" y="931121"/>
            <a:ext cx="1862512" cy="3416320"/>
          </a:xfrm>
          <a:prstGeom prst="rect">
            <a:avLst/>
          </a:prstGeom>
          <a:noFill/>
        </p:spPr>
        <p:txBody>
          <a:bodyPr wrap="square" rtlCol="0">
            <a:spAutoFit/>
          </a:bodyPr>
          <a:lstStyle/>
          <a:p>
            <a:pPr marL="285750" indent="-285750">
              <a:buFont typeface="Arial" panose="020B0604020202020204" pitchFamily="34" charset="0"/>
              <a:buChar char="•"/>
            </a:pPr>
            <a:r>
              <a:rPr lang="en-US" dirty="0"/>
              <a:t>Hypothesis is confirmed to be true.</a:t>
            </a:r>
          </a:p>
          <a:p>
            <a:endParaRPr lang="en-US" dirty="0"/>
          </a:p>
          <a:p>
            <a:pPr marL="285750" indent="-285750">
              <a:buFont typeface="Arial" panose="020B0604020202020204" pitchFamily="34" charset="0"/>
              <a:buChar char="•"/>
            </a:pPr>
            <a:r>
              <a:rPr lang="en-US" dirty="0"/>
              <a:t>However, the correlation is 0.08, which is not as strong as we thought it would have either. </a:t>
            </a:r>
          </a:p>
          <a:p>
            <a:pPr marL="285750"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27089E2E-A5F0-483D-BA26-1BB2A3AF350D}"/>
              </a:ext>
            </a:extLst>
          </p:cNvPr>
          <p:cNvPicPr>
            <a:picLocks noChangeAspect="1"/>
          </p:cNvPicPr>
          <p:nvPr/>
        </p:nvPicPr>
        <p:blipFill>
          <a:blip r:embed="rId3"/>
          <a:stretch>
            <a:fillRect/>
          </a:stretch>
        </p:blipFill>
        <p:spPr>
          <a:xfrm>
            <a:off x="247453" y="931120"/>
            <a:ext cx="9706444" cy="5466237"/>
          </a:xfrm>
          <a:prstGeom prst="rect">
            <a:avLst/>
          </a:prstGeom>
          <a:ln>
            <a:solidFill>
              <a:schemeClr val="bg1">
                <a:lumMod val="85000"/>
              </a:schemeClr>
            </a:solidFill>
          </a:ln>
        </p:spPr>
      </p:pic>
      <p:sp>
        <p:nvSpPr>
          <p:cNvPr id="2" name="Slide Number Placeholder 1">
            <a:extLst>
              <a:ext uri="{FF2B5EF4-FFF2-40B4-BE49-F238E27FC236}">
                <a16:creationId xmlns:a16="http://schemas.microsoft.com/office/drawing/2014/main" id="{F0867EC3-4267-0F4F-8AFA-CDD3E465A8E7}"/>
              </a:ext>
            </a:extLst>
          </p:cNvPr>
          <p:cNvSpPr>
            <a:spLocks noGrp="1"/>
          </p:cNvSpPr>
          <p:nvPr>
            <p:ph type="sldNum" sz="quarter" idx="12"/>
          </p:nvPr>
        </p:nvSpPr>
        <p:spPr/>
        <p:txBody>
          <a:bodyPr/>
          <a:lstStyle/>
          <a:p>
            <a:fld id="{8A7A6979-0714-4377-B894-6BE4C2D6E202}" type="slidenum">
              <a:rPr lang="en-US" smtClean="0"/>
              <a:pPr/>
              <a:t>13</a:t>
            </a:fld>
            <a:endParaRPr lang="en-US" dirty="0"/>
          </a:p>
        </p:txBody>
      </p:sp>
    </p:spTree>
    <p:extLst>
      <p:ext uri="{BB962C8B-B14F-4D97-AF65-F5344CB8AC3E}">
        <p14:creationId xmlns:p14="http://schemas.microsoft.com/office/powerpoint/2010/main" val="35898051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0A64EE7-9A2D-451D-B67F-E990343B9986}"/>
              </a:ext>
            </a:extLst>
          </p:cNvPr>
          <p:cNvPicPr>
            <a:picLocks noChangeAspect="1"/>
          </p:cNvPicPr>
          <p:nvPr/>
        </p:nvPicPr>
        <p:blipFill>
          <a:blip r:embed="rId2"/>
          <a:stretch>
            <a:fillRect/>
          </a:stretch>
        </p:blipFill>
        <p:spPr>
          <a:xfrm>
            <a:off x="802759" y="623644"/>
            <a:ext cx="9954580" cy="5771297"/>
          </a:xfrm>
          <a:prstGeom prst="rect">
            <a:avLst/>
          </a:prstGeom>
        </p:spPr>
      </p:pic>
      <p:sp>
        <p:nvSpPr>
          <p:cNvPr id="8" name="Title 1">
            <a:extLst>
              <a:ext uri="{FF2B5EF4-FFF2-40B4-BE49-F238E27FC236}">
                <a16:creationId xmlns:a16="http://schemas.microsoft.com/office/drawing/2014/main" id="{0C4EE25A-4F5F-471F-BEED-3647647E723A}"/>
              </a:ext>
            </a:extLst>
          </p:cNvPr>
          <p:cNvSpPr>
            <a:spLocks noGrp="1"/>
          </p:cNvSpPr>
          <p:nvPr>
            <p:ph type="title"/>
          </p:nvPr>
        </p:nvSpPr>
        <p:spPr>
          <a:xfrm>
            <a:off x="78377" y="145871"/>
            <a:ext cx="11665388" cy="341767"/>
          </a:xfrm>
          <a:blipFill>
            <a:blip r:embed="rId3"/>
            <a:tile tx="0" ty="0" sx="100000" sy="100000" flip="none" algn="tl"/>
          </a:blipFill>
        </p:spPr>
        <p:txBody>
          <a:bodyPr>
            <a:noAutofit/>
          </a:bodyPr>
          <a:lstStyle/>
          <a:p>
            <a:r>
              <a:rPr lang="en-US" sz="1600" dirty="0" err="1"/>
              <a:t>Gmaps</a:t>
            </a:r>
            <a:r>
              <a:rPr lang="en-US" sz="1600" dirty="0"/>
              <a:t> to highlight states with more than 25% increase in house value in last 5 Years</a:t>
            </a:r>
          </a:p>
        </p:txBody>
      </p:sp>
      <p:sp>
        <p:nvSpPr>
          <p:cNvPr id="2" name="Slide Number Placeholder 1">
            <a:extLst>
              <a:ext uri="{FF2B5EF4-FFF2-40B4-BE49-F238E27FC236}">
                <a16:creationId xmlns:a16="http://schemas.microsoft.com/office/drawing/2014/main" id="{1B5A7DC1-FB93-F341-AD67-4278EF745971}"/>
              </a:ext>
            </a:extLst>
          </p:cNvPr>
          <p:cNvSpPr>
            <a:spLocks noGrp="1"/>
          </p:cNvSpPr>
          <p:nvPr>
            <p:ph type="sldNum" sz="quarter" idx="12"/>
          </p:nvPr>
        </p:nvSpPr>
        <p:spPr/>
        <p:txBody>
          <a:bodyPr/>
          <a:lstStyle/>
          <a:p>
            <a:fld id="{8A7A6979-0714-4377-B894-6BE4C2D6E202}" type="slidenum">
              <a:rPr lang="en-US" smtClean="0"/>
              <a:pPr/>
              <a:t>14</a:t>
            </a:fld>
            <a:endParaRPr lang="en-US" dirty="0"/>
          </a:p>
        </p:txBody>
      </p:sp>
    </p:spTree>
    <p:extLst>
      <p:ext uri="{BB962C8B-B14F-4D97-AF65-F5344CB8AC3E}">
        <p14:creationId xmlns:p14="http://schemas.microsoft.com/office/powerpoint/2010/main" val="150857920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800B5B01-8AD3-6A41-B31F-9D1F2BE3F657}"/>
              </a:ext>
            </a:extLst>
          </p:cNvPr>
          <p:cNvSpPr>
            <a:spLocks noGrp="1"/>
          </p:cNvSpPr>
          <p:nvPr>
            <p:ph type="title"/>
          </p:nvPr>
        </p:nvSpPr>
        <p:spPr>
          <a:xfrm>
            <a:off x="640079" y="640079"/>
            <a:ext cx="3402531" cy="5272242"/>
          </a:xfrm>
        </p:spPr>
        <p:txBody>
          <a:bodyPr>
            <a:normAutofit/>
          </a:bodyPr>
          <a:lstStyle/>
          <a:p>
            <a:r>
              <a:rPr lang="en-US"/>
              <a:t>How do states rank in housing affordability?</a:t>
            </a:r>
          </a:p>
        </p:txBody>
      </p:sp>
      <p:sp>
        <p:nvSpPr>
          <p:cNvPr id="7" name="Content Placeholder 6">
            <a:extLst>
              <a:ext uri="{FF2B5EF4-FFF2-40B4-BE49-F238E27FC236}">
                <a16:creationId xmlns:a16="http://schemas.microsoft.com/office/drawing/2014/main" id="{02272460-7E04-5046-B2B7-52B1A552D4C9}"/>
              </a:ext>
            </a:extLst>
          </p:cNvPr>
          <p:cNvSpPr>
            <a:spLocks noGrp="1"/>
          </p:cNvSpPr>
          <p:nvPr>
            <p:ph idx="1"/>
          </p:nvPr>
        </p:nvSpPr>
        <p:spPr>
          <a:xfrm>
            <a:off x="4672103" y="640079"/>
            <a:ext cx="6883072" cy="2959155"/>
          </a:xfrm>
        </p:spPr>
        <p:txBody>
          <a:bodyPr>
            <a:normAutofit/>
          </a:bodyPr>
          <a:lstStyle/>
          <a:p>
            <a:r>
              <a:rPr lang="en-US" dirty="0"/>
              <a:t>Price To Income Ratio:  Also known as P/E Ratio details the number of years a household income will be invested to purchase a home</a:t>
            </a:r>
          </a:p>
          <a:p>
            <a:r>
              <a:rPr lang="en-US" dirty="0"/>
              <a:t>Example: $200,000 house price vs a $50,000 a year household income</a:t>
            </a:r>
          </a:p>
          <a:p>
            <a:pPr marL="0" indent="0">
              <a:buNone/>
            </a:pPr>
            <a:r>
              <a:rPr lang="en-US" dirty="0"/>
              <a:t>	P/E Ratio = 4.0</a:t>
            </a:r>
          </a:p>
          <a:p>
            <a:r>
              <a:rPr lang="en-US" dirty="0"/>
              <a:t>A high housing P/E Ratio will depict an expensive housing market</a:t>
            </a:r>
          </a:p>
          <a:p>
            <a:r>
              <a:rPr lang="en-US" dirty="0"/>
              <a:t>P/E Ratio above 4 = poor affordability</a:t>
            </a:r>
          </a:p>
          <a:p>
            <a:r>
              <a:rPr lang="en-US" dirty="0"/>
              <a:t>P/E Ratio below 4 = good affordability</a:t>
            </a:r>
          </a:p>
          <a:p>
            <a:pPr marL="0" indent="0">
              <a:buNone/>
            </a:pPr>
            <a:endParaRPr lang="en-US" dirty="0"/>
          </a:p>
          <a:p>
            <a:pPr marL="457200" lvl="2" indent="0">
              <a:buNone/>
            </a:pPr>
            <a:endParaRPr lang="en-US" dirty="0"/>
          </a:p>
        </p:txBody>
      </p:sp>
      <p:sp>
        <p:nvSpPr>
          <p:cNvPr id="20" name="Rectangle 19">
            <a:extLst>
              <a:ext uri="{FF2B5EF4-FFF2-40B4-BE49-F238E27FC236}">
                <a16:creationId xmlns:a16="http://schemas.microsoft.com/office/drawing/2014/main" id="{9344763E-1F5B-4192-9E84-267D8A649E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72223" y="3822192"/>
            <a:ext cx="6882951" cy="2068469"/>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50013361-A314-4AA8-8C94-4662265543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3905450"/>
            <a:ext cx="6720840" cy="190195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Graphical user interface, application, Word&#10;&#10;Description automatically generated">
            <a:extLst>
              <a:ext uri="{FF2B5EF4-FFF2-40B4-BE49-F238E27FC236}">
                <a16:creationId xmlns:a16="http://schemas.microsoft.com/office/drawing/2014/main" id="{274951A4-DAEC-AE42-9D82-B23D8574E586}"/>
              </a:ext>
            </a:extLst>
          </p:cNvPr>
          <p:cNvPicPr>
            <a:picLocks noChangeAspect="1"/>
          </p:cNvPicPr>
          <p:nvPr/>
        </p:nvPicPr>
        <p:blipFill>
          <a:blip r:embed="rId2"/>
          <a:stretch>
            <a:fillRect/>
          </a:stretch>
        </p:blipFill>
        <p:spPr>
          <a:xfrm>
            <a:off x="4849290" y="4130095"/>
            <a:ext cx="6528816" cy="1452661"/>
          </a:xfrm>
          <a:prstGeom prst="rect">
            <a:avLst/>
          </a:prstGeom>
        </p:spPr>
      </p:pic>
      <p:sp>
        <p:nvSpPr>
          <p:cNvPr id="10" name="Slide Number Placeholder 9">
            <a:extLst>
              <a:ext uri="{FF2B5EF4-FFF2-40B4-BE49-F238E27FC236}">
                <a16:creationId xmlns:a16="http://schemas.microsoft.com/office/drawing/2014/main" id="{5F55A45A-FC6A-D24D-A233-DE9C490F684A}"/>
              </a:ext>
            </a:extLst>
          </p:cNvPr>
          <p:cNvSpPr>
            <a:spLocks noGrp="1"/>
          </p:cNvSpPr>
          <p:nvPr>
            <p:ph type="sldNum" sz="quarter" idx="12"/>
          </p:nvPr>
        </p:nvSpPr>
        <p:spPr/>
        <p:txBody>
          <a:bodyPr/>
          <a:lstStyle/>
          <a:p>
            <a:fld id="{8A7A6979-0714-4377-B894-6BE4C2D6E202}" type="slidenum">
              <a:rPr lang="en-US" smtClean="0"/>
              <a:pPr/>
              <a:t>15</a:t>
            </a:fld>
            <a:endParaRPr lang="en-US" dirty="0"/>
          </a:p>
        </p:txBody>
      </p:sp>
    </p:spTree>
    <p:extLst>
      <p:ext uri="{BB962C8B-B14F-4D97-AF65-F5344CB8AC3E}">
        <p14:creationId xmlns:p14="http://schemas.microsoft.com/office/powerpoint/2010/main" val="7083242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Table&#10;&#10;Description automatically generated">
            <a:extLst>
              <a:ext uri="{FF2B5EF4-FFF2-40B4-BE49-F238E27FC236}">
                <a16:creationId xmlns:a16="http://schemas.microsoft.com/office/drawing/2014/main" id="{FF620FFD-BA40-EA4A-B482-669919918CB6}"/>
              </a:ext>
            </a:extLst>
          </p:cNvPr>
          <p:cNvPicPr>
            <a:picLocks noChangeAspect="1"/>
          </p:cNvPicPr>
          <p:nvPr/>
        </p:nvPicPr>
        <p:blipFill>
          <a:blip r:embed="rId2"/>
          <a:stretch>
            <a:fillRect/>
          </a:stretch>
        </p:blipFill>
        <p:spPr>
          <a:xfrm>
            <a:off x="206812" y="3148010"/>
            <a:ext cx="5672936" cy="2108483"/>
          </a:xfrm>
          <a:prstGeom prst="rect">
            <a:avLst/>
          </a:prstGeom>
        </p:spPr>
      </p:pic>
      <p:pic>
        <p:nvPicPr>
          <p:cNvPr id="3" name="Picture 2" descr="Graphical user interface, text, application, email&#10;&#10;Description automatically generated">
            <a:extLst>
              <a:ext uri="{FF2B5EF4-FFF2-40B4-BE49-F238E27FC236}">
                <a16:creationId xmlns:a16="http://schemas.microsoft.com/office/drawing/2014/main" id="{74311DEF-9837-144E-9841-CC0A8936651C}"/>
              </a:ext>
            </a:extLst>
          </p:cNvPr>
          <p:cNvPicPr>
            <a:picLocks noChangeAspect="1"/>
          </p:cNvPicPr>
          <p:nvPr/>
        </p:nvPicPr>
        <p:blipFill>
          <a:blip r:embed="rId3"/>
          <a:stretch>
            <a:fillRect/>
          </a:stretch>
        </p:blipFill>
        <p:spPr>
          <a:xfrm>
            <a:off x="5957525" y="3148011"/>
            <a:ext cx="6075980" cy="2509427"/>
          </a:xfrm>
          <a:prstGeom prst="rect">
            <a:avLst/>
          </a:prstGeom>
        </p:spPr>
      </p:pic>
      <p:sp>
        <p:nvSpPr>
          <p:cNvPr id="21" name="Title 1">
            <a:extLst>
              <a:ext uri="{FF2B5EF4-FFF2-40B4-BE49-F238E27FC236}">
                <a16:creationId xmlns:a16="http://schemas.microsoft.com/office/drawing/2014/main" id="{F941E0AF-F4C7-0F49-9F7D-BBE62FE4504D}"/>
              </a:ext>
            </a:extLst>
          </p:cNvPr>
          <p:cNvSpPr txBox="1">
            <a:spLocks/>
          </p:cNvSpPr>
          <p:nvPr/>
        </p:nvSpPr>
        <p:spPr>
          <a:xfrm>
            <a:off x="271707" y="203000"/>
            <a:ext cx="11604529" cy="544195"/>
          </a:xfrm>
          <a:prstGeom prst="rect">
            <a:avLst/>
          </a:prstGeom>
        </p:spPr>
        <p:txBody>
          <a:bodyPr>
            <a:normAutofit fontScale="97500"/>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dirty="0"/>
              <a:t>How do states rank in housing affordability?</a:t>
            </a:r>
          </a:p>
        </p:txBody>
      </p:sp>
      <p:pic>
        <p:nvPicPr>
          <p:cNvPr id="17" name="Picture 16" descr="Table&#10;&#10;Description automatically generated">
            <a:extLst>
              <a:ext uri="{FF2B5EF4-FFF2-40B4-BE49-F238E27FC236}">
                <a16:creationId xmlns:a16="http://schemas.microsoft.com/office/drawing/2014/main" id="{EB6F1899-1EEC-8544-B95F-28826BFC8F18}"/>
              </a:ext>
            </a:extLst>
          </p:cNvPr>
          <p:cNvPicPr>
            <a:picLocks noChangeAspect="1"/>
          </p:cNvPicPr>
          <p:nvPr/>
        </p:nvPicPr>
        <p:blipFill>
          <a:blip r:embed="rId4"/>
          <a:stretch>
            <a:fillRect/>
          </a:stretch>
        </p:blipFill>
        <p:spPr>
          <a:xfrm>
            <a:off x="271707" y="948823"/>
            <a:ext cx="11465677" cy="1997560"/>
          </a:xfrm>
          <a:prstGeom prst="rect">
            <a:avLst/>
          </a:prstGeom>
          <a:ln>
            <a:solidFill>
              <a:schemeClr val="bg1">
                <a:lumMod val="85000"/>
              </a:schemeClr>
            </a:solidFill>
          </a:ln>
        </p:spPr>
      </p:pic>
      <p:sp>
        <p:nvSpPr>
          <p:cNvPr id="19" name="Slide Number Placeholder 18">
            <a:extLst>
              <a:ext uri="{FF2B5EF4-FFF2-40B4-BE49-F238E27FC236}">
                <a16:creationId xmlns:a16="http://schemas.microsoft.com/office/drawing/2014/main" id="{AA3B91B9-B830-EC47-A59E-4085B08A90CD}"/>
              </a:ext>
            </a:extLst>
          </p:cNvPr>
          <p:cNvSpPr>
            <a:spLocks noGrp="1"/>
          </p:cNvSpPr>
          <p:nvPr>
            <p:ph type="sldNum" sz="quarter" idx="12"/>
          </p:nvPr>
        </p:nvSpPr>
        <p:spPr/>
        <p:txBody>
          <a:bodyPr/>
          <a:lstStyle/>
          <a:p>
            <a:fld id="{8A7A6979-0714-4377-B894-6BE4C2D6E202}" type="slidenum">
              <a:rPr lang="en-US" smtClean="0"/>
              <a:t>16</a:t>
            </a:fld>
            <a:endParaRPr lang="en-US" dirty="0"/>
          </a:p>
        </p:txBody>
      </p:sp>
    </p:spTree>
    <p:extLst>
      <p:ext uri="{BB962C8B-B14F-4D97-AF65-F5344CB8AC3E}">
        <p14:creationId xmlns:p14="http://schemas.microsoft.com/office/powerpoint/2010/main" val="17842205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Chart&#10;&#10;Description automatically generated">
            <a:extLst>
              <a:ext uri="{FF2B5EF4-FFF2-40B4-BE49-F238E27FC236}">
                <a16:creationId xmlns:a16="http://schemas.microsoft.com/office/drawing/2014/main" id="{BCBC45C9-3090-1041-B75D-374D33E932F6}"/>
              </a:ext>
            </a:extLst>
          </p:cNvPr>
          <p:cNvPicPr>
            <a:picLocks noChangeAspect="1"/>
          </p:cNvPicPr>
          <p:nvPr/>
        </p:nvPicPr>
        <p:blipFill>
          <a:blip r:embed="rId2"/>
          <a:stretch>
            <a:fillRect/>
          </a:stretch>
        </p:blipFill>
        <p:spPr>
          <a:xfrm>
            <a:off x="0" y="842029"/>
            <a:ext cx="7620228" cy="6015971"/>
          </a:xfrm>
          <a:prstGeom prst="rect">
            <a:avLst/>
          </a:prstGeom>
        </p:spPr>
      </p:pic>
      <p:sp>
        <p:nvSpPr>
          <p:cNvPr id="5" name="Title 1">
            <a:extLst>
              <a:ext uri="{FF2B5EF4-FFF2-40B4-BE49-F238E27FC236}">
                <a16:creationId xmlns:a16="http://schemas.microsoft.com/office/drawing/2014/main" id="{35F725C9-DB70-C64B-BECA-8D253D0DF18E}"/>
              </a:ext>
            </a:extLst>
          </p:cNvPr>
          <p:cNvSpPr>
            <a:spLocks noGrp="1"/>
          </p:cNvSpPr>
          <p:nvPr>
            <p:ph type="title"/>
          </p:nvPr>
        </p:nvSpPr>
        <p:spPr>
          <a:xfrm>
            <a:off x="85520" y="140990"/>
            <a:ext cx="11637220" cy="530009"/>
          </a:xfrm>
        </p:spPr>
        <p:txBody>
          <a:bodyPr>
            <a:normAutofit fontScale="90000"/>
          </a:bodyPr>
          <a:lstStyle/>
          <a:p>
            <a:r>
              <a:rPr lang="en-US" dirty="0"/>
              <a:t>How do states rank in housing affordability?</a:t>
            </a:r>
          </a:p>
        </p:txBody>
      </p:sp>
      <p:pic>
        <p:nvPicPr>
          <p:cNvPr id="7" name="Picture 6" descr="A picture containing table&#10;&#10;Description automatically generated">
            <a:extLst>
              <a:ext uri="{FF2B5EF4-FFF2-40B4-BE49-F238E27FC236}">
                <a16:creationId xmlns:a16="http://schemas.microsoft.com/office/drawing/2014/main" id="{CCF69015-46D0-4A44-A858-ACB17DE727CE}"/>
              </a:ext>
            </a:extLst>
          </p:cNvPr>
          <p:cNvPicPr>
            <a:picLocks noChangeAspect="1"/>
          </p:cNvPicPr>
          <p:nvPr/>
        </p:nvPicPr>
        <p:blipFill>
          <a:blip r:embed="rId3"/>
          <a:stretch>
            <a:fillRect/>
          </a:stretch>
        </p:blipFill>
        <p:spPr>
          <a:xfrm>
            <a:off x="8621601" y="1167315"/>
            <a:ext cx="2378241" cy="5170872"/>
          </a:xfrm>
          <a:prstGeom prst="rect">
            <a:avLst/>
          </a:prstGeom>
        </p:spPr>
      </p:pic>
      <p:sp>
        <p:nvSpPr>
          <p:cNvPr id="8" name="Slide Number Placeholder 7">
            <a:extLst>
              <a:ext uri="{FF2B5EF4-FFF2-40B4-BE49-F238E27FC236}">
                <a16:creationId xmlns:a16="http://schemas.microsoft.com/office/drawing/2014/main" id="{0668242C-CB39-4C4E-A7E5-98F22A1E7EB8}"/>
              </a:ext>
            </a:extLst>
          </p:cNvPr>
          <p:cNvSpPr>
            <a:spLocks noGrp="1"/>
          </p:cNvSpPr>
          <p:nvPr>
            <p:ph type="sldNum" sz="quarter" idx="12"/>
          </p:nvPr>
        </p:nvSpPr>
        <p:spPr/>
        <p:txBody>
          <a:bodyPr/>
          <a:lstStyle/>
          <a:p>
            <a:fld id="{8A7A6979-0714-4377-B894-6BE4C2D6E202}" type="slidenum">
              <a:rPr lang="en-US" smtClean="0"/>
              <a:pPr/>
              <a:t>17</a:t>
            </a:fld>
            <a:endParaRPr lang="en-US" dirty="0"/>
          </a:p>
        </p:txBody>
      </p:sp>
    </p:spTree>
    <p:extLst>
      <p:ext uri="{BB962C8B-B14F-4D97-AF65-F5344CB8AC3E}">
        <p14:creationId xmlns:p14="http://schemas.microsoft.com/office/powerpoint/2010/main" val="19813791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4C40-AE5D-674C-9CB2-5D536793EA56}"/>
              </a:ext>
            </a:extLst>
          </p:cNvPr>
          <p:cNvSpPr>
            <a:spLocks noGrp="1"/>
          </p:cNvSpPr>
          <p:nvPr>
            <p:ph type="title"/>
          </p:nvPr>
        </p:nvSpPr>
        <p:spPr>
          <a:xfrm>
            <a:off x="230849" y="180371"/>
            <a:ext cx="11360322" cy="687223"/>
          </a:xfrm>
        </p:spPr>
        <p:txBody>
          <a:bodyPr>
            <a:normAutofit fontScale="90000"/>
          </a:bodyPr>
          <a:lstStyle/>
          <a:p>
            <a:r>
              <a:rPr lang="en-US" dirty="0"/>
              <a:t>How do states rank in housing affordability?</a:t>
            </a:r>
          </a:p>
        </p:txBody>
      </p:sp>
      <p:pic>
        <p:nvPicPr>
          <p:cNvPr id="7" name="Picture 6" descr="Chart, bar chart&#10;&#10;Description automatically generated">
            <a:extLst>
              <a:ext uri="{FF2B5EF4-FFF2-40B4-BE49-F238E27FC236}">
                <a16:creationId xmlns:a16="http://schemas.microsoft.com/office/drawing/2014/main" id="{75F50094-9135-A047-8BDD-76CD14EEF32C}"/>
              </a:ext>
            </a:extLst>
          </p:cNvPr>
          <p:cNvPicPr>
            <a:picLocks noChangeAspect="1"/>
          </p:cNvPicPr>
          <p:nvPr/>
        </p:nvPicPr>
        <p:blipFill>
          <a:blip r:embed="rId2"/>
          <a:stretch>
            <a:fillRect/>
          </a:stretch>
        </p:blipFill>
        <p:spPr>
          <a:xfrm>
            <a:off x="230849" y="1201783"/>
            <a:ext cx="6919460" cy="5054214"/>
          </a:xfrm>
          <a:prstGeom prst="rect">
            <a:avLst/>
          </a:prstGeom>
        </p:spPr>
      </p:pic>
      <p:pic>
        <p:nvPicPr>
          <p:cNvPr id="9" name="Picture 8" descr="A picture containing table&#10;&#10;Description automatically generated">
            <a:extLst>
              <a:ext uri="{FF2B5EF4-FFF2-40B4-BE49-F238E27FC236}">
                <a16:creationId xmlns:a16="http://schemas.microsoft.com/office/drawing/2014/main" id="{CCB0F967-B8EA-D447-937C-6B98DEAD2E73}"/>
              </a:ext>
            </a:extLst>
          </p:cNvPr>
          <p:cNvPicPr>
            <a:picLocks noChangeAspect="1"/>
          </p:cNvPicPr>
          <p:nvPr/>
        </p:nvPicPr>
        <p:blipFill>
          <a:blip r:embed="rId3"/>
          <a:stretch>
            <a:fillRect/>
          </a:stretch>
        </p:blipFill>
        <p:spPr>
          <a:xfrm>
            <a:off x="9294552" y="1201783"/>
            <a:ext cx="2202433" cy="4788623"/>
          </a:xfrm>
          <a:prstGeom prst="rect">
            <a:avLst/>
          </a:prstGeom>
        </p:spPr>
      </p:pic>
      <p:sp>
        <p:nvSpPr>
          <p:cNvPr id="13" name="Title 1">
            <a:extLst>
              <a:ext uri="{FF2B5EF4-FFF2-40B4-BE49-F238E27FC236}">
                <a16:creationId xmlns:a16="http://schemas.microsoft.com/office/drawing/2014/main" id="{893164D2-60F8-DA46-9A3A-AFEE94283E03}"/>
              </a:ext>
            </a:extLst>
          </p:cNvPr>
          <p:cNvSpPr txBox="1">
            <a:spLocks/>
          </p:cNvSpPr>
          <p:nvPr/>
        </p:nvSpPr>
        <p:spPr bwMode="black">
          <a:xfrm>
            <a:off x="230849" y="6251020"/>
            <a:ext cx="11427014" cy="522138"/>
          </a:xfrm>
          <a:prstGeom prst="rect">
            <a:avLst/>
          </a:prstGeom>
          <a:blipFill>
            <a:blip r:embed="rId4"/>
            <a:tile tx="0" ty="0" sx="100000" sy="100000" flip="none" algn="tl"/>
          </a:blipFill>
          <a:ln w="31750" cap="sq">
            <a:solidFill>
              <a:srgbClr val="404040"/>
            </a:solidFill>
            <a:miter lim="800000"/>
          </a:ln>
        </p:spPr>
        <p:txBody>
          <a:bodyPr vert="horz" lIns="182880" tIns="182880" rIns="182880" bIns="182880" rtlCol="0" anchor="ctr">
            <a:noAutofit/>
          </a:bodyPr>
          <a:lstStyle>
            <a:lvl1pPr algn="ctr" defTabSz="914400" rtl="0" eaLnBrk="1" latinLnBrk="0" hangingPunct="1">
              <a:lnSpc>
                <a:spcPct val="90000"/>
              </a:lnSpc>
              <a:spcBef>
                <a:spcPct val="0"/>
              </a:spcBef>
              <a:buNone/>
              <a:defRPr sz="2800" kern="1200" cap="all" spc="200" baseline="0">
                <a:solidFill>
                  <a:srgbClr val="262626"/>
                </a:solidFill>
                <a:latin typeface="+mj-lt"/>
                <a:ea typeface="+mj-ea"/>
                <a:cs typeface="+mj-cs"/>
              </a:defRPr>
            </a:lvl1pPr>
          </a:lstStyle>
          <a:p>
            <a:r>
              <a:rPr lang="en-US" sz="1800" dirty="0"/>
              <a:t>Hypothesis – low housing affordability is relatively related to higher % increase in housing prices in the last 5 years</a:t>
            </a:r>
          </a:p>
        </p:txBody>
      </p:sp>
      <p:sp>
        <p:nvSpPr>
          <p:cNvPr id="10" name="Slide Number Placeholder 9">
            <a:extLst>
              <a:ext uri="{FF2B5EF4-FFF2-40B4-BE49-F238E27FC236}">
                <a16:creationId xmlns:a16="http://schemas.microsoft.com/office/drawing/2014/main" id="{CB2892AD-886E-5845-818B-016AA41B05ED}"/>
              </a:ext>
            </a:extLst>
          </p:cNvPr>
          <p:cNvSpPr>
            <a:spLocks noGrp="1"/>
          </p:cNvSpPr>
          <p:nvPr>
            <p:ph type="sldNum" sz="quarter" idx="12"/>
          </p:nvPr>
        </p:nvSpPr>
        <p:spPr/>
        <p:txBody>
          <a:bodyPr/>
          <a:lstStyle/>
          <a:p>
            <a:fld id="{8A7A6979-0714-4377-B894-6BE4C2D6E202}" type="slidenum">
              <a:rPr lang="en-US" smtClean="0"/>
              <a:pPr/>
              <a:t>18</a:t>
            </a:fld>
            <a:endParaRPr lang="en-US" dirty="0"/>
          </a:p>
        </p:txBody>
      </p:sp>
    </p:spTree>
    <p:extLst>
      <p:ext uri="{BB962C8B-B14F-4D97-AF65-F5344CB8AC3E}">
        <p14:creationId xmlns:p14="http://schemas.microsoft.com/office/powerpoint/2010/main" val="2545470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4C40-AE5D-674C-9CB2-5D536793EA56}"/>
              </a:ext>
            </a:extLst>
          </p:cNvPr>
          <p:cNvSpPr>
            <a:spLocks noGrp="1"/>
          </p:cNvSpPr>
          <p:nvPr>
            <p:ph type="title"/>
          </p:nvPr>
        </p:nvSpPr>
        <p:spPr>
          <a:xfrm>
            <a:off x="758886" y="60702"/>
            <a:ext cx="10516972" cy="587216"/>
          </a:xfrm>
        </p:spPr>
        <p:txBody>
          <a:bodyPr vert="horz" lIns="274320" tIns="182880" rIns="274320" bIns="182880" rtlCol="0" anchor="ctr" anchorCtr="1">
            <a:normAutofit fontScale="90000"/>
          </a:bodyPr>
          <a:lstStyle/>
          <a:p>
            <a:r>
              <a:rPr lang="en-US" sz="2200" dirty="0"/>
              <a:t>Price to income ratio summary</a:t>
            </a:r>
          </a:p>
        </p:txBody>
      </p:sp>
      <p:pic>
        <p:nvPicPr>
          <p:cNvPr id="4" name="Picture 3" descr="Chart, scatter chart&#10;&#10;Description automatically generated">
            <a:extLst>
              <a:ext uri="{FF2B5EF4-FFF2-40B4-BE49-F238E27FC236}">
                <a16:creationId xmlns:a16="http://schemas.microsoft.com/office/drawing/2014/main" id="{F1EABAAD-5CE3-994D-9CA5-A78C38130EAF}"/>
              </a:ext>
            </a:extLst>
          </p:cNvPr>
          <p:cNvPicPr>
            <a:picLocks noChangeAspect="1"/>
          </p:cNvPicPr>
          <p:nvPr/>
        </p:nvPicPr>
        <p:blipFill>
          <a:blip r:embed="rId2"/>
          <a:stretch>
            <a:fillRect/>
          </a:stretch>
        </p:blipFill>
        <p:spPr>
          <a:xfrm>
            <a:off x="5383204" y="1609036"/>
            <a:ext cx="6085985" cy="4171695"/>
          </a:xfrm>
          <a:prstGeom prst="rect">
            <a:avLst/>
          </a:prstGeom>
        </p:spPr>
      </p:pic>
      <p:sp>
        <p:nvSpPr>
          <p:cNvPr id="10" name="Slide Number Placeholder 9">
            <a:extLst>
              <a:ext uri="{FF2B5EF4-FFF2-40B4-BE49-F238E27FC236}">
                <a16:creationId xmlns:a16="http://schemas.microsoft.com/office/drawing/2014/main" id="{CB2892AD-886E-5845-818B-016AA41B05ED}"/>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smtClean="0"/>
              <a:pPr>
                <a:lnSpc>
                  <a:spcPct val="90000"/>
                </a:lnSpc>
                <a:spcAft>
                  <a:spcPts val="600"/>
                </a:spcAft>
              </a:pPr>
              <a:t>19</a:t>
            </a:fld>
            <a:endParaRPr lang="en-US"/>
          </a:p>
        </p:txBody>
      </p:sp>
      <p:sp>
        <p:nvSpPr>
          <p:cNvPr id="3" name="TextBox 2">
            <a:extLst>
              <a:ext uri="{FF2B5EF4-FFF2-40B4-BE49-F238E27FC236}">
                <a16:creationId xmlns:a16="http://schemas.microsoft.com/office/drawing/2014/main" id="{BB46F578-C4EA-744E-9832-92947FCD3DC0}"/>
              </a:ext>
            </a:extLst>
          </p:cNvPr>
          <p:cNvSpPr txBox="1"/>
          <p:nvPr/>
        </p:nvSpPr>
        <p:spPr>
          <a:xfrm>
            <a:off x="295461" y="862608"/>
            <a:ext cx="4893105" cy="5355312"/>
          </a:xfrm>
          <a:prstGeom prst="rect">
            <a:avLst/>
          </a:prstGeom>
          <a:noFill/>
          <a:ln>
            <a:solidFill>
              <a:schemeClr val="bg1">
                <a:lumMod val="85000"/>
              </a:schemeClr>
            </a:solidFill>
          </a:ln>
        </p:spPr>
        <p:txBody>
          <a:bodyPr wrap="square" rtlCol="0">
            <a:spAutoFit/>
          </a:bodyPr>
          <a:lstStyle/>
          <a:p>
            <a:pPr lvl="1"/>
            <a:endParaRPr lang="en-US" dirty="0">
              <a:solidFill>
                <a:schemeClr val="bg1"/>
              </a:solidFill>
            </a:endParaRPr>
          </a:p>
          <a:p>
            <a:pPr lvl="1"/>
            <a:r>
              <a:rPr lang="en-US" dirty="0"/>
              <a:t>Highest P/E ratio: Hawaii at 7.9. </a:t>
            </a:r>
          </a:p>
          <a:p>
            <a:r>
              <a:rPr lang="en-US" dirty="0"/>
              <a:t> </a:t>
            </a:r>
          </a:p>
          <a:p>
            <a:pPr lvl="1"/>
            <a:r>
              <a:rPr lang="en-US" dirty="0"/>
              <a:t>Lowest P/E ratio: Illinois at 1.7</a:t>
            </a:r>
          </a:p>
          <a:p>
            <a:r>
              <a:rPr lang="en-US" dirty="0"/>
              <a:t> </a:t>
            </a:r>
          </a:p>
          <a:p>
            <a:r>
              <a:rPr lang="en-US" dirty="0"/>
              <a:t> 	Average P/E ratio: 3.44</a:t>
            </a:r>
          </a:p>
          <a:p>
            <a:endParaRPr lang="en-US" dirty="0"/>
          </a:p>
          <a:p>
            <a:r>
              <a:rPr lang="en-US" dirty="0"/>
              <a:t>	Poor Affordability: Hawaii, California, 	Colorado, District of Columbia, 	Montana. </a:t>
            </a:r>
          </a:p>
          <a:p>
            <a:endParaRPr lang="en-US" dirty="0"/>
          </a:p>
          <a:p>
            <a:r>
              <a:rPr lang="en-US" dirty="0"/>
              <a:t>	Great Affordability: Illinois, Oklahoma, 	Kansas, West Virginia and Arkansas.</a:t>
            </a:r>
          </a:p>
          <a:p>
            <a:endParaRPr lang="en-US" dirty="0"/>
          </a:p>
          <a:p>
            <a:r>
              <a:rPr lang="en-US" dirty="0"/>
              <a:t>	There is a small positive correlation 	between income ratio and increase in 	housing price over 5 years but not 	enough to predict a trend. </a:t>
            </a:r>
          </a:p>
          <a:p>
            <a:endParaRPr lang="en-US" dirty="0"/>
          </a:p>
          <a:p>
            <a:endParaRPr lang="en-US" dirty="0"/>
          </a:p>
        </p:txBody>
      </p:sp>
    </p:spTree>
    <p:extLst>
      <p:ext uri="{BB962C8B-B14F-4D97-AF65-F5344CB8AC3E}">
        <p14:creationId xmlns:p14="http://schemas.microsoft.com/office/powerpoint/2010/main" val="337671329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E866FF9-A729-45F0-A163-10E89E8716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738255" cy="6858000"/>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23F001-D0A4-4E75-9E3D-96955D9DE1D5}"/>
              </a:ext>
            </a:extLst>
          </p:cNvPr>
          <p:cNvSpPr>
            <a:spLocks noGrp="1"/>
          </p:cNvSpPr>
          <p:nvPr>
            <p:ph type="title"/>
          </p:nvPr>
        </p:nvSpPr>
        <p:spPr>
          <a:xfrm>
            <a:off x="640080" y="2681105"/>
            <a:ext cx="3401568" cy="1495794"/>
          </a:xfrm>
          <a:solidFill>
            <a:srgbClr val="FFFFFF"/>
          </a:solidFill>
          <a:ln>
            <a:solidFill>
              <a:srgbClr val="262626"/>
            </a:solidFill>
          </a:ln>
        </p:spPr>
        <p:txBody>
          <a:bodyPr>
            <a:normAutofit/>
          </a:bodyPr>
          <a:lstStyle/>
          <a:p>
            <a:r>
              <a:rPr lang="en-US"/>
              <a:t>Outlines</a:t>
            </a:r>
            <a:endParaRPr lang="en-US" dirty="0"/>
          </a:p>
        </p:txBody>
      </p:sp>
      <p:sp useBgFill="1">
        <p:nvSpPr>
          <p:cNvPr id="11" name="Rectangle 10">
            <a:extLst>
              <a:ext uri="{FF2B5EF4-FFF2-40B4-BE49-F238E27FC236}">
                <a16:creationId xmlns:a16="http://schemas.microsoft.com/office/drawing/2014/main" id="{A804366F-2366-4688-98E7-B101C7BC61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3278" y="0"/>
            <a:ext cx="7438722" cy="68579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Content Placeholder 2">
            <a:extLst>
              <a:ext uri="{FF2B5EF4-FFF2-40B4-BE49-F238E27FC236}">
                <a16:creationId xmlns:a16="http://schemas.microsoft.com/office/drawing/2014/main" id="{6C8E9F61-EC96-4318-AC80-526187309A6A}"/>
              </a:ext>
            </a:extLst>
          </p:cNvPr>
          <p:cNvGraphicFramePr>
            <a:graphicFrameLocks noGrp="1"/>
          </p:cNvGraphicFramePr>
          <p:nvPr>
            <p:ph idx="1"/>
            <p:extLst>
              <p:ext uri="{D42A27DB-BD31-4B8C-83A1-F6EECF244321}">
                <p14:modId xmlns:p14="http://schemas.microsoft.com/office/powerpoint/2010/main" val="3159397475"/>
              </p:ext>
            </p:extLst>
          </p:nvPr>
        </p:nvGraphicFramePr>
        <p:xfrm>
          <a:off x="5397500" y="639763"/>
          <a:ext cx="6151563" cy="527685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6E0E8424-CB6D-F443-AEC9-8D7D5093B98E}"/>
              </a:ext>
            </a:extLst>
          </p:cNvPr>
          <p:cNvSpPr>
            <a:spLocks noGrp="1"/>
          </p:cNvSpPr>
          <p:nvPr>
            <p:ph type="sldNum" sz="quarter" idx="12"/>
          </p:nvPr>
        </p:nvSpPr>
        <p:spPr/>
        <p:txBody>
          <a:bodyPr/>
          <a:lstStyle/>
          <a:p>
            <a:fld id="{8A7A6979-0714-4377-B894-6BE4C2D6E202}" type="slidenum">
              <a:rPr lang="en-US" smtClean="0"/>
              <a:pPr/>
              <a:t>2</a:t>
            </a:fld>
            <a:endParaRPr lang="en-US" dirty="0"/>
          </a:p>
        </p:txBody>
      </p:sp>
    </p:spTree>
    <p:extLst>
      <p:ext uri="{BB962C8B-B14F-4D97-AF65-F5344CB8AC3E}">
        <p14:creationId xmlns:p14="http://schemas.microsoft.com/office/powerpoint/2010/main" val="400491369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4C40-AE5D-674C-9CB2-5D536793EA56}"/>
              </a:ext>
            </a:extLst>
          </p:cNvPr>
          <p:cNvSpPr>
            <a:spLocks noGrp="1"/>
          </p:cNvSpPr>
          <p:nvPr>
            <p:ph type="title"/>
          </p:nvPr>
        </p:nvSpPr>
        <p:spPr>
          <a:xfrm>
            <a:off x="5381807" y="964692"/>
            <a:ext cx="5894832" cy="1188720"/>
          </a:xfrm>
        </p:spPr>
        <p:txBody>
          <a:bodyPr>
            <a:normAutofit fontScale="90000"/>
          </a:bodyPr>
          <a:lstStyle/>
          <a:p>
            <a:r>
              <a:rPr lang="en-US" dirty="0"/>
              <a:t>What states have the longest &amp; shortest days pending on </a:t>
            </a:r>
            <a:r>
              <a:rPr lang="en-US" dirty="0" err="1"/>
              <a:t>zillow</a:t>
            </a:r>
            <a:r>
              <a:rPr lang="en-US" dirty="0"/>
              <a:t>?</a:t>
            </a:r>
          </a:p>
        </p:txBody>
      </p:sp>
      <p:pic>
        <p:nvPicPr>
          <p:cNvPr id="8" name="Graphic 7" descr="Questions">
            <a:extLst>
              <a:ext uri="{FF2B5EF4-FFF2-40B4-BE49-F238E27FC236}">
                <a16:creationId xmlns:a16="http://schemas.microsoft.com/office/drawing/2014/main" id="{E7637886-A794-4A51-BD99-A97CBCD0FA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499" y="1768763"/>
            <a:ext cx="3328416" cy="3328416"/>
          </a:xfrm>
          <a:prstGeom prst="rect">
            <a:avLst/>
          </a:prstGeom>
        </p:spPr>
      </p:pic>
      <p:sp>
        <p:nvSpPr>
          <p:cNvPr id="3" name="Content Placeholder 2">
            <a:extLst>
              <a:ext uri="{FF2B5EF4-FFF2-40B4-BE49-F238E27FC236}">
                <a16:creationId xmlns:a16="http://schemas.microsoft.com/office/drawing/2014/main" id="{6DC6FE35-2344-7944-B3D2-C79567468241}"/>
              </a:ext>
            </a:extLst>
          </p:cNvPr>
          <p:cNvSpPr>
            <a:spLocks noGrp="1"/>
          </p:cNvSpPr>
          <p:nvPr>
            <p:ph idx="1"/>
          </p:nvPr>
        </p:nvSpPr>
        <p:spPr>
          <a:xfrm>
            <a:off x="5380378" y="2638044"/>
            <a:ext cx="5963317" cy="3263206"/>
          </a:xfrm>
        </p:spPr>
        <p:txBody>
          <a:bodyPr>
            <a:normAutofit/>
          </a:bodyPr>
          <a:lstStyle/>
          <a:p>
            <a:r>
              <a:rPr lang="en-US" dirty="0"/>
              <a:t>Days to Pending: How long it takes homes in a region to change to pending status on </a:t>
            </a:r>
            <a:r>
              <a:rPr lang="en-US" dirty="0">
                <a:hlinkClick r:id="rId4"/>
              </a:rPr>
              <a:t>Zillow.com</a:t>
            </a:r>
            <a:r>
              <a:rPr lang="en-US" dirty="0"/>
              <a:t> after first being shown as for sale. The reported figure indicates the number of days (mean or median) that it took for homes that went pending during the week being reported, to go pending. This differs from the old “Days on Zillow” metric in that it excludes the in-contract period before a home sells.</a:t>
            </a:r>
          </a:p>
          <a:p>
            <a:endParaRPr lang="en-US" dirty="0"/>
          </a:p>
          <a:p>
            <a:endParaRPr lang="en-US" dirty="0"/>
          </a:p>
        </p:txBody>
      </p:sp>
      <p:sp>
        <p:nvSpPr>
          <p:cNvPr id="4" name="Slide Number Placeholder 3">
            <a:extLst>
              <a:ext uri="{FF2B5EF4-FFF2-40B4-BE49-F238E27FC236}">
                <a16:creationId xmlns:a16="http://schemas.microsoft.com/office/drawing/2014/main" id="{A3140A01-F346-6648-ACFD-2D316D33043D}"/>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20</a:t>
            </a:fld>
            <a:endParaRPr lang="en-US"/>
          </a:p>
        </p:txBody>
      </p:sp>
    </p:spTree>
    <p:extLst>
      <p:ext uri="{BB962C8B-B14F-4D97-AF65-F5344CB8AC3E}">
        <p14:creationId xmlns:p14="http://schemas.microsoft.com/office/powerpoint/2010/main" val="33984840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B519A7-0164-544A-984C-5E02A5ADA288}"/>
              </a:ext>
            </a:extLst>
          </p:cNvPr>
          <p:cNvSpPr>
            <a:spLocks noGrp="1"/>
          </p:cNvSpPr>
          <p:nvPr>
            <p:ph type="title"/>
          </p:nvPr>
        </p:nvSpPr>
        <p:spPr/>
        <p:txBody>
          <a:bodyPr/>
          <a:lstStyle/>
          <a:p>
            <a:r>
              <a:rPr lang="en-US" dirty="0"/>
              <a:t>Graph to show the change over time</a:t>
            </a:r>
          </a:p>
        </p:txBody>
      </p:sp>
      <p:pic>
        <p:nvPicPr>
          <p:cNvPr id="7" name="Content Placeholder 6">
            <a:extLst>
              <a:ext uri="{FF2B5EF4-FFF2-40B4-BE49-F238E27FC236}">
                <a16:creationId xmlns:a16="http://schemas.microsoft.com/office/drawing/2014/main" id="{92730CEB-12E0-D141-94F6-B5AAE27D5E5D}"/>
              </a:ext>
            </a:extLst>
          </p:cNvPr>
          <p:cNvPicPr>
            <a:picLocks noGrp="1" noChangeAspect="1"/>
          </p:cNvPicPr>
          <p:nvPr>
            <p:ph idx="1"/>
          </p:nvPr>
        </p:nvPicPr>
        <p:blipFill>
          <a:blip r:embed="rId2"/>
          <a:stretch>
            <a:fillRect/>
          </a:stretch>
        </p:blipFill>
        <p:spPr>
          <a:xfrm>
            <a:off x="6702129" y="374680"/>
            <a:ext cx="5061661" cy="965170"/>
          </a:xfrm>
        </p:spPr>
      </p:pic>
      <p:sp>
        <p:nvSpPr>
          <p:cNvPr id="4" name="Text Placeholder 3">
            <a:extLst>
              <a:ext uri="{FF2B5EF4-FFF2-40B4-BE49-F238E27FC236}">
                <a16:creationId xmlns:a16="http://schemas.microsoft.com/office/drawing/2014/main" id="{42C1AC09-93AE-964B-8CFF-E8926FC2281A}"/>
              </a:ext>
            </a:extLst>
          </p:cNvPr>
          <p:cNvSpPr>
            <a:spLocks noGrp="1"/>
          </p:cNvSpPr>
          <p:nvPr>
            <p:ph type="body" sz="half" idx="2"/>
          </p:nvPr>
        </p:nvSpPr>
        <p:spPr>
          <a:xfrm>
            <a:off x="400051" y="3572499"/>
            <a:ext cx="5089822" cy="2194036"/>
          </a:xfrm>
        </p:spPr>
        <p:txBody>
          <a:bodyPr/>
          <a:lstStyle/>
          <a:p>
            <a:pPr marL="285750" indent="-285750" algn="l">
              <a:buFont typeface="Arial" panose="020B0604020202020204" pitchFamily="34" charset="0"/>
              <a:buChar char="•"/>
            </a:pPr>
            <a:r>
              <a:rPr lang="en-US" dirty="0"/>
              <a:t>Blue represents the days pending for January 31, 2018</a:t>
            </a:r>
          </a:p>
          <a:p>
            <a:pPr marL="285750" indent="-285750" algn="l">
              <a:buFont typeface="Arial" panose="020B0604020202020204" pitchFamily="34" charset="0"/>
              <a:buChar char="•"/>
            </a:pPr>
            <a:r>
              <a:rPr lang="en-US" dirty="0"/>
              <a:t>Green represents the days pending for Sept 30,  2020</a:t>
            </a:r>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endParaRPr lang="en-US" dirty="0"/>
          </a:p>
          <a:p>
            <a:pPr marL="285750" indent="-285750" algn="l">
              <a:buFont typeface="Arial" panose="020B0604020202020204" pitchFamily="34" charset="0"/>
              <a:buChar char="•"/>
            </a:pPr>
            <a:r>
              <a:rPr lang="en-US" dirty="0"/>
              <a:t>Decrease in days pending over the last 2 years</a:t>
            </a:r>
          </a:p>
        </p:txBody>
      </p:sp>
      <p:sp>
        <p:nvSpPr>
          <p:cNvPr id="5" name="Slide Number Placeholder 4">
            <a:extLst>
              <a:ext uri="{FF2B5EF4-FFF2-40B4-BE49-F238E27FC236}">
                <a16:creationId xmlns:a16="http://schemas.microsoft.com/office/drawing/2014/main" id="{53856D00-F138-4C4B-BC17-941713EE353F}"/>
              </a:ext>
            </a:extLst>
          </p:cNvPr>
          <p:cNvSpPr>
            <a:spLocks noGrp="1"/>
          </p:cNvSpPr>
          <p:nvPr>
            <p:ph type="sldNum" sz="quarter" idx="12"/>
          </p:nvPr>
        </p:nvSpPr>
        <p:spPr/>
        <p:txBody>
          <a:bodyPr/>
          <a:lstStyle/>
          <a:p>
            <a:fld id="{8A7A6979-0714-4377-B894-6BE4C2D6E202}" type="slidenum">
              <a:rPr lang="en-US" smtClean="0"/>
              <a:t>21</a:t>
            </a:fld>
            <a:endParaRPr lang="en-US" dirty="0"/>
          </a:p>
        </p:txBody>
      </p:sp>
      <p:pic>
        <p:nvPicPr>
          <p:cNvPr id="9" name="Picture 8" descr="Chart, bar chart&#10;&#10;Description automatically generated">
            <a:extLst>
              <a:ext uri="{FF2B5EF4-FFF2-40B4-BE49-F238E27FC236}">
                <a16:creationId xmlns:a16="http://schemas.microsoft.com/office/drawing/2014/main" id="{9EC1DEA8-A84D-1E42-AD4A-9C4EDFB9EA2B}"/>
              </a:ext>
            </a:extLst>
          </p:cNvPr>
          <p:cNvPicPr>
            <a:picLocks noChangeAspect="1"/>
          </p:cNvPicPr>
          <p:nvPr/>
        </p:nvPicPr>
        <p:blipFill>
          <a:blip r:embed="rId3"/>
          <a:stretch>
            <a:fillRect/>
          </a:stretch>
        </p:blipFill>
        <p:spPr>
          <a:xfrm>
            <a:off x="6702129" y="1689735"/>
            <a:ext cx="4927600" cy="4178300"/>
          </a:xfrm>
          <a:prstGeom prst="rect">
            <a:avLst/>
          </a:prstGeom>
        </p:spPr>
      </p:pic>
    </p:spTree>
    <p:extLst>
      <p:ext uri="{BB962C8B-B14F-4D97-AF65-F5344CB8AC3E}">
        <p14:creationId xmlns:p14="http://schemas.microsoft.com/office/powerpoint/2010/main" val="200644042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622E15-D37E-7947-A89D-CEEC9324CED4}"/>
              </a:ext>
            </a:extLst>
          </p:cNvPr>
          <p:cNvSpPr>
            <a:spLocks noGrp="1"/>
          </p:cNvSpPr>
          <p:nvPr>
            <p:ph type="title"/>
          </p:nvPr>
        </p:nvSpPr>
        <p:spPr>
          <a:xfrm>
            <a:off x="1121343" y="1444753"/>
            <a:ext cx="4379439" cy="3968496"/>
          </a:xfrm>
          <a:prstGeom prst="rect">
            <a:avLst/>
          </a:prstGeom>
          <a:solidFill>
            <a:schemeClr val="accent2"/>
          </a:solidFill>
          <a:ln w="190500" cap="sq" cmpd="thinThick">
            <a:solidFill>
              <a:schemeClr val="accent2"/>
            </a:solidFill>
            <a:miter lim="800000"/>
          </a:ln>
        </p:spPr>
        <p:txBody>
          <a:bodyPr vert="horz" wrap="square" lIns="182880" tIns="182880" rIns="182880" bIns="182880" rtlCol="0" anchor="ctr">
            <a:normAutofit/>
          </a:bodyPr>
          <a:lstStyle/>
          <a:p>
            <a:pPr algn="l"/>
            <a:r>
              <a:rPr lang="en-US" sz="3200" kern="1200" cap="all" spc="200" baseline="0" dirty="0">
                <a:solidFill>
                  <a:srgbClr val="FFFFFF"/>
                </a:solidFill>
                <a:latin typeface="+mj-lt"/>
                <a:ea typeface="+mj-ea"/>
                <a:cs typeface="+mj-cs"/>
              </a:rPr>
              <a:t>Top 3 States with the </a:t>
            </a:r>
            <a:r>
              <a:rPr lang="en-US" sz="3200" b="1" kern="1200" cap="all" spc="200" baseline="0" dirty="0">
                <a:solidFill>
                  <a:srgbClr val="FFFFFF"/>
                </a:solidFill>
                <a:latin typeface="+mj-lt"/>
                <a:ea typeface="+mj-ea"/>
                <a:cs typeface="+mj-cs"/>
              </a:rPr>
              <a:t>Longest</a:t>
            </a:r>
            <a:r>
              <a:rPr lang="en-US" sz="3200" kern="1200" cap="all" spc="200" baseline="0" dirty="0">
                <a:solidFill>
                  <a:srgbClr val="FFFFFF"/>
                </a:solidFill>
                <a:latin typeface="+mj-lt"/>
                <a:ea typeface="+mj-ea"/>
                <a:cs typeface="+mj-cs"/>
              </a:rPr>
              <a:t> Days pending </a:t>
            </a:r>
            <a:br>
              <a:rPr lang="en-US" sz="3200" kern="1200" cap="all" spc="200" baseline="0" dirty="0">
                <a:solidFill>
                  <a:srgbClr val="FFFFFF"/>
                </a:solidFill>
                <a:latin typeface="+mj-lt"/>
                <a:ea typeface="+mj-ea"/>
                <a:cs typeface="+mj-cs"/>
              </a:rPr>
            </a:br>
            <a:r>
              <a:rPr lang="en-US" sz="3200" kern="1200" cap="all" spc="200" baseline="0" dirty="0">
                <a:solidFill>
                  <a:srgbClr val="FFFFFF"/>
                </a:solidFill>
                <a:latin typeface="+mj-lt"/>
                <a:ea typeface="+mj-ea"/>
                <a:cs typeface="+mj-cs"/>
              </a:rPr>
              <a:t>&amp;</a:t>
            </a:r>
            <a:br>
              <a:rPr lang="en-US" sz="3200" kern="1200" cap="all" spc="200" baseline="0" dirty="0">
                <a:solidFill>
                  <a:srgbClr val="FFFFFF"/>
                </a:solidFill>
                <a:latin typeface="+mj-lt"/>
                <a:ea typeface="+mj-ea"/>
                <a:cs typeface="+mj-cs"/>
              </a:rPr>
            </a:br>
            <a:r>
              <a:rPr lang="en-US" sz="3200" kern="1200" cap="all" spc="200" baseline="0" dirty="0">
                <a:solidFill>
                  <a:srgbClr val="FFFFFF"/>
                </a:solidFill>
                <a:latin typeface="+mj-lt"/>
                <a:ea typeface="+mj-ea"/>
                <a:cs typeface="+mj-cs"/>
              </a:rPr>
              <a:t>Top 3 states with the </a:t>
            </a:r>
            <a:r>
              <a:rPr lang="en-US" sz="3200" b="1" kern="1200" cap="all" spc="200" baseline="0" dirty="0">
                <a:solidFill>
                  <a:srgbClr val="FFFFFF"/>
                </a:solidFill>
                <a:latin typeface="+mj-lt"/>
                <a:ea typeface="+mj-ea"/>
                <a:cs typeface="+mj-cs"/>
              </a:rPr>
              <a:t>shortest</a:t>
            </a:r>
            <a:r>
              <a:rPr lang="en-US" sz="3200" kern="1200" cap="all" spc="200" baseline="0" dirty="0">
                <a:solidFill>
                  <a:srgbClr val="FFFFFF"/>
                </a:solidFill>
                <a:latin typeface="+mj-lt"/>
                <a:ea typeface="+mj-ea"/>
                <a:cs typeface="+mj-cs"/>
              </a:rPr>
              <a:t> Days Pending</a:t>
            </a:r>
          </a:p>
        </p:txBody>
      </p:sp>
      <p:sp>
        <p:nvSpPr>
          <p:cNvPr id="5" name="Slide Number Placeholder 4">
            <a:extLst>
              <a:ext uri="{FF2B5EF4-FFF2-40B4-BE49-F238E27FC236}">
                <a16:creationId xmlns:a16="http://schemas.microsoft.com/office/drawing/2014/main" id="{940E15B2-19C8-E145-9C40-AA5CF7EA54D8}"/>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kern="1200" spc="0" baseline="0" dirty="0">
                <a:solidFill>
                  <a:srgbClr val="FFFFFF"/>
                </a:solidFill>
                <a:latin typeface="+mn-lt"/>
                <a:ea typeface="+mn-ea"/>
                <a:cs typeface="+mn-cs"/>
              </a:rPr>
              <a:pPr>
                <a:lnSpc>
                  <a:spcPct val="90000"/>
                </a:lnSpc>
                <a:spcAft>
                  <a:spcPts val="600"/>
                </a:spcAft>
              </a:pPr>
              <a:t>22</a:t>
            </a:fld>
            <a:endParaRPr lang="en-US" kern="1200" spc="0" baseline="0" dirty="0">
              <a:solidFill>
                <a:srgbClr val="FFFFFF"/>
              </a:solidFill>
              <a:latin typeface="+mn-lt"/>
              <a:ea typeface="+mn-ea"/>
              <a:cs typeface="+mn-cs"/>
            </a:endParaRPr>
          </a:p>
        </p:txBody>
      </p:sp>
      <p:pic>
        <p:nvPicPr>
          <p:cNvPr id="7" name="Picture 6" descr="Text&#10;&#10;Description automatically generated">
            <a:extLst>
              <a:ext uri="{FF2B5EF4-FFF2-40B4-BE49-F238E27FC236}">
                <a16:creationId xmlns:a16="http://schemas.microsoft.com/office/drawing/2014/main" id="{F9BBFF0A-580D-D741-B813-BDBC537A42DE}"/>
              </a:ext>
            </a:extLst>
          </p:cNvPr>
          <p:cNvPicPr>
            <a:picLocks noChangeAspect="1"/>
          </p:cNvPicPr>
          <p:nvPr/>
        </p:nvPicPr>
        <p:blipFill>
          <a:blip r:embed="rId2"/>
          <a:stretch>
            <a:fillRect/>
          </a:stretch>
        </p:blipFill>
        <p:spPr>
          <a:xfrm>
            <a:off x="6245815" y="274320"/>
            <a:ext cx="5693905" cy="1472805"/>
          </a:xfrm>
          <a:prstGeom prst="rect">
            <a:avLst/>
          </a:prstGeom>
        </p:spPr>
      </p:pic>
      <p:pic>
        <p:nvPicPr>
          <p:cNvPr id="9" name="Picture 8" descr="Table&#10;&#10;Description automatically generated">
            <a:extLst>
              <a:ext uri="{FF2B5EF4-FFF2-40B4-BE49-F238E27FC236}">
                <a16:creationId xmlns:a16="http://schemas.microsoft.com/office/drawing/2014/main" id="{27E9F74A-D65A-CB4B-B5CE-B74DD745012C}"/>
              </a:ext>
            </a:extLst>
          </p:cNvPr>
          <p:cNvPicPr>
            <a:picLocks noChangeAspect="1"/>
          </p:cNvPicPr>
          <p:nvPr/>
        </p:nvPicPr>
        <p:blipFill>
          <a:blip r:embed="rId3"/>
          <a:stretch>
            <a:fillRect/>
          </a:stretch>
        </p:blipFill>
        <p:spPr>
          <a:xfrm>
            <a:off x="8685559" y="2128304"/>
            <a:ext cx="2825059" cy="3155260"/>
          </a:xfrm>
          <a:prstGeom prst="rect">
            <a:avLst/>
          </a:prstGeom>
        </p:spPr>
      </p:pic>
      <p:sp>
        <p:nvSpPr>
          <p:cNvPr id="11" name="Left Brace 10">
            <a:extLst>
              <a:ext uri="{FF2B5EF4-FFF2-40B4-BE49-F238E27FC236}">
                <a16:creationId xmlns:a16="http://schemas.microsoft.com/office/drawing/2014/main" id="{D2AF1E21-9B76-2B4D-B847-86B99C5DE845}"/>
              </a:ext>
            </a:extLst>
          </p:cNvPr>
          <p:cNvSpPr/>
          <p:nvPr/>
        </p:nvSpPr>
        <p:spPr>
          <a:xfrm>
            <a:off x="8365337" y="2606738"/>
            <a:ext cx="640443" cy="1235034"/>
          </a:xfrm>
          <a:prstGeom prst="leftBrace">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ln w="0"/>
              <a:effectLst>
                <a:outerShdw blurRad="38100" dist="19050" dir="2700000" algn="tl" rotWithShape="0">
                  <a:schemeClr val="dk1">
                    <a:alpha val="40000"/>
                  </a:schemeClr>
                </a:outerShdw>
              </a:effectLst>
            </a:endParaRPr>
          </a:p>
        </p:txBody>
      </p:sp>
      <p:sp>
        <p:nvSpPr>
          <p:cNvPr id="13" name="Left Brace 12">
            <a:extLst>
              <a:ext uri="{FF2B5EF4-FFF2-40B4-BE49-F238E27FC236}">
                <a16:creationId xmlns:a16="http://schemas.microsoft.com/office/drawing/2014/main" id="{BFBD14E9-C320-4E46-89D2-4A8EA0FE6994}"/>
              </a:ext>
            </a:extLst>
          </p:cNvPr>
          <p:cNvSpPr/>
          <p:nvPr/>
        </p:nvSpPr>
        <p:spPr>
          <a:xfrm>
            <a:off x="8365337" y="3945151"/>
            <a:ext cx="640443" cy="1235034"/>
          </a:xfrm>
          <a:prstGeom prst="leftBrace">
            <a:avLst>
              <a:gd name="adj1" fmla="val 8333"/>
              <a:gd name="adj2" fmla="val 51274"/>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 name="TextBox 16">
            <a:extLst>
              <a:ext uri="{FF2B5EF4-FFF2-40B4-BE49-F238E27FC236}">
                <a16:creationId xmlns:a16="http://schemas.microsoft.com/office/drawing/2014/main" id="{616E598A-D8D8-F545-A843-D1E7780E8223}"/>
              </a:ext>
            </a:extLst>
          </p:cNvPr>
          <p:cNvSpPr txBox="1"/>
          <p:nvPr/>
        </p:nvSpPr>
        <p:spPr>
          <a:xfrm>
            <a:off x="6096000" y="3010795"/>
            <a:ext cx="2825374" cy="369332"/>
          </a:xfrm>
          <a:prstGeom prst="rect">
            <a:avLst/>
          </a:prstGeom>
          <a:noFill/>
        </p:spPr>
        <p:txBody>
          <a:bodyPr wrap="square" rtlCol="0">
            <a:spAutoFit/>
          </a:bodyPr>
          <a:lstStyle/>
          <a:p>
            <a:r>
              <a:rPr lang="en-US" dirty="0"/>
              <a:t>Longest Days Pending </a:t>
            </a:r>
          </a:p>
        </p:txBody>
      </p:sp>
      <p:sp>
        <p:nvSpPr>
          <p:cNvPr id="18" name="TextBox 17">
            <a:extLst>
              <a:ext uri="{FF2B5EF4-FFF2-40B4-BE49-F238E27FC236}">
                <a16:creationId xmlns:a16="http://schemas.microsoft.com/office/drawing/2014/main" id="{A91C9F9A-A61E-154B-9676-5F5A1F743E67}"/>
              </a:ext>
            </a:extLst>
          </p:cNvPr>
          <p:cNvSpPr txBox="1"/>
          <p:nvPr/>
        </p:nvSpPr>
        <p:spPr>
          <a:xfrm>
            <a:off x="6096000" y="4411579"/>
            <a:ext cx="2269337" cy="369332"/>
          </a:xfrm>
          <a:prstGeom prst="rect">
            <a:avLst/>
          </a:prstGeom>
          <a:noFill/>
        </p:spPr>
        <p:txBody>
          <a:bodyPr wrap="square" rtlCol="0">
            <a:spAutoFit/>
          </a:bodyPr>
          <a:lstStyle/>
          <a:p>
            <a:r>
              <a:rPr lang="en-US" dirty="0"/>
              <a:t>Shortest Days Pending</a:t>
            </a:r>
          </a:p>
        </p:txBody>
      </p:sp>
    </p:spTree>
    <p:extLst>
      <p:ext uri="{BB962C8B-B14F-4D97-AF65-F5344CB8AC3E}">
        <p14:creationId xmlns:p14="http://schemas.microsoft.com/office/powerpoint/2010/main" val="242771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E9F26AF7-9AC1-49A4-8F89-2C63E1C0A0B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4918511"/>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C931E7A-913B-554E-873D-7607109FCADC}"/>
              </a:ext>
            </a:extLst>
          </p:cNvPr>
          <p:cNvSpPr>
            <a:spLocks noGrp="1"/>
          </p:cNvSpPr>
          <p:nvPr>
            <p:ph type="title"/>
          </p:nvPr>
        </p:nvSpPr>
        <p:spPr>
          <a:xfrm>
            <a:off x="1600200" y="4269282"/>
            <a:ext cx="8991600" cy="1264762"/>
          </a:xfrm>
        </p:spPr>
        <p:txBody>
          <a:bodyPr vert="horz" lIns="274320" tIns="182880" rIns="274320" bIns="182880" rtlCol="0" anchor="ctr" anchorCtr="1">
            <a:normAutofit/>
          </a:bodyPr>
          <a:lstStyle/>
          <a:p>
            <a:r>
              <a:rPr lang="en-US" sz="3200" dirty="0"/>
              <a:t>Is there a correlation between List price &amp; Days pending?</a:t>
            </a:r>
          </a:p>
        </p:txBody>
      </p:sp>
      <p:pic>
        <p:nvPicPr>
          <p:cNvPr id="9" name="Content Placeholder 8" descr="Chart, bar chart&#10;&#10;Description automatically generated">
            <a:extLst>
              <a:ext uri="{FF2B5EF4-FFF2-40B4-BE49-F238E27FC236}">
                <a16:creationId xmlns:a16="http://schemas.microsoft.com/office/drawing/2014/main" id="{0512E908-6395-044F-9A67-B672914E76EE}"/>
              </a:ext>
            </a:extLst>
          </p:cNvPr>
          <p:cNvPicPr>
            <a:picLocks noGrp="1" noChangeAspect="1"/>
          </p:cNvPicPr>
          <p:nvPr>
            <p:ph sz="half" idx="2"/>
          </p:nvPr>
        </p:nvPicPr>
        <p:blipFill>
          <a:blip r:embed="rId2"/>
          <a:stretch>
            <a:fillRect/>
          </a:stretch>
        </p:blipFill>
        <p:spPr>
          <a:xfrm>
            <a:off x="936312" y="422256"/>
            <a:ext cx="4917374" cy="3130358"/>
          </a:xfrm>
          <a:prstGeom prst="rect">
            <a:avLst/>
          </a:prstGeom>
        </p:spPr>
      </p:pic>
      <p:pic>
        <p:nvPicPr>
          <p:cNvPr id="7" name="Content Placeholder 6" descr="Chart, bar chart&#10;&#10;Description automatically generated">
            <a:extLst>
              <a:ext uri="{FF2B5EF4-FFF2-40B4-BE49-F238E27FC236}">
                <a16:creationId xmlns:a16="http://schemas.microsoft.com/office/drawing/2014/main" id="{5E7748AC-6DAF-934C-8DCF-F9881A7C4B7A}"/>
              </a:ext>
            </a:extLst>
          </p:cNvPr>
          <p:cNvPicPr>
            <a:picLocks noGrp="1" noChangeAspect="1"/>
          </p:cNvPicPr>
          <p:nvPr>
            <p:ph sz="half" idx="1"/>
          </p:nvPr>
        </p:nvPicPr>
        <p:blipFill>
          <a:blip r:embed="rId3"/>
          <a:stretch>
            <a:fillRect/>
          </a:stretch>
        </p:blipFill>
        <p:spPr>
          <a:xfrm>
            <a:off x="6338315" y="422256"/>
            <a:ext cx="5392154" cy="3019605"/>
          </a:xfrm>
          <a:prstGeom prst="rect">
            <a:avLst/>
          </a:prstGeom>
        </p:spPr>
      </p:pic>
      <p:sp>
        <p:nvSpPr>
          <p:cNvPr id="5" name="Slide Number Placeholder 4">
            <a:extLst>
              <a:ext uri="{FF2B5EF4-FFF2-40B4-BE49-F238E27FC236}">
                <a16:creationId xmlns:a16="http://schemas.microsoft.com/office/drawing/2014/main" id="{8226EB8B-9D1D-FD40-AAD4-E74075F21686}"/>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kern="1200" spc="0" baseline="0" dirty="0">
                <a:solidFill>
                  <a:srgbClr val="FFFFFF"/>
                </a:solidFill>
                <a:latin typeface="+mn-lt"/>
                <a:ea typeface="+mn-ea"/>
                <a:cs typeface="+mn-cs"/>
              </a:rPr>
              <a:pPr>
                <a:lnSpc>
                  <a:spcPct val="90000"/>
                </a:lnSpc>
                <a:spcAft>
                  <a:spcPts val="600"/>
                </a:spcAft>
              </a:pPr>
              <a:t>23</a:t>
            </a:fld>
            <a:endParaRPr lang="en-US" kern="1200" spc="0" baseline="0" dirty="0">
              <a:solidFill>
                <a:srgbClr val="FFFFFF"/>
              </a:solidFill>
              <a:latin typeface="+mn-lt"/>
              <a:ea typeface="+mn-ea"/>
              <a:cs typeface="+mn-cs"/>
            </a:endParaRPr>
          </a:p>
        </p:txBody>
      </p:sp>
      <p:sp>
        <p:nvSpPr>
          <p:cNvPr id="10" name="TextBox 9">
            <a:extLst>
              <a:ext uri="{FF2B5EF4-FFF2-40B4-BE49-F238E27FC236}">
                <a16:creationId xmlns:a16="http://schemas.microsoft.com/office/drawing/2014/main" id="{A268B9D4-DAC8-7D4B-AEFC-3042031F44C1}"/>
              </a:ext>
            </a:extLst>
          </p:cNvPr>
          <p:cNvSpPr txBox="1"/>
          <p:nvPr/>
        </p:nvSpPr>
        <p:spPr>
          <a:xfrm>
            <a:off x="1332551" y="3597129"/>
            <a:ext cx="4297680" cy="273586"/>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DAYS PENDING </a:t>
            </a:r>
          </a:p>
        </p:txBody>
      </p:sp>
      <p:sp>
        <p:nvSpPr>
          <p:cNvPr id="11" name="TextBox 10">
            <a:extLst>
              <a:ext uri="{FF2B5EF4-FFF2-40B4-BE49-F238E27FC236}">
                <a16:creationId xmlns:a16="http://schemas.microsoft.com/office/drawing/2014/main" id="{E3A66AA3-8F42-B147-BBEF-D87321D2BFA4}"/>
              </a:ext>
            </a:extLst>
          </p:cNvPr>
          <p:cNvSpPr txBox="1"/>
          <p:nvPr/>
        </p:nvSpPr>
        <p:spPr>
          <a:xfrm>
            <a:off x="6561769" y="3576052"/>
            <a:ext cx="4297679" cy="273586"/>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LIST PRICE</a:t>
            </a:r>
          </a:p>
        </p:txBody>
      </p:sp>
      <p:sp>
        <p:nvSpPr>
          <p:cNvPr id="13" name="TextBox 12">
            <a:extLst>
              <a:ext uri="{FF2B5EF4-FFF2-40B4-BE49-F238E27FC236}">
                <a16:creationId xmlns:a16="http://schemas.microsoft.com/office/drawing/2014/main" id="{CF22C4EB-9366-0940-AED4-A5E24650B2A8}"/>
              </a:ext>
            </a:extLst>
          </p:cNvPr>
          <p:cNvSpPr txBox="1"/>
          <p:nvPr/>
        </p:nvSpPr>
        <p:spPr>
          <a:xfrm>
            <a:off x="1600200" y="1443790"/>
            <a:ext cx="565484"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98C238AD-162D-0B49-864C-AA316C32A100}"/>
              </a:ext>
            </a:extLst>
          </p:cNvPr>
          <p:cNvSpPr txBox="1"/>
          <p:nvPr/>
        </p:nvSpPr>
        <p:spPr>
          <a:xfrm>
            <a:off x="1614237" y="608424"/>
            <a:ext cx="613611" cy="369332"/>
          </a:xfrm>
          <a:prstGeom prst="rect">
            <a:avLst/>
          </a:prstGeom>
          <a:noFill/>
        </p:spPr>
        <p:txBody>
          <a:bodyPr wrap="square" rtlCol="0">
            <a:spAutoFit/>
          </a:bodyPr>
          <a:lstStyle/>
          <a:p>
            <a:r>
              <a:rPr lang="en-US" dirty="0"/>
              <a:t>1</a:t>
            </a:r>
          </a:p>
        </p:txBody>
      </p:sp>
      <p:sp>
        <p:nvSpPr>
          <p:cNvPr id="15" name="TextBox 14">
            <a:extLst>
              <a:ext uri="{FF2B5EF4-FFF2-40B4-BE49-F238E27FC236}">
                <a16:creationId xmlns:a16="http://schemas.microsoft.com/office/drawing/2014/main" id="{E00B5036-AAAF-0D4B-8A11-1B6C9C049CAE}"/>
              </a:ext>
            </a:extLst>
          </p:cNvPr>
          <p:cNvSpPr txBox="1"/>
          <p:nvPr/>
        </p:nvSpPr>
        <p:spPr>
          <a:xfrm>
            <a:off x="1614237" y="2278161"/>
            <a:ext cx="421105" cy="369332"/>
          </a:xfrm>
          <a:prstGeom prst="rect">
            <a:avLst/>
          </a:prstGeom>
          <a:noFill/>
        </p:spPr>
        <p:txBody>
          <a:bodyPr wrap="square" rtlCol="0">
            <a:spAutoFit/>
          </a:bodyPr>
          <a:lstStyle/>
          <a:p>
            <a:r>
              <a:rPr lang="en-US" dirty="0"/>
              <a:t>2</a:t>
            </a:r>
          </a:p>
        </p:txBody>
      </p:sp>
      <p:sp>
        <p:nvSpPr>
          <p:cNvPr id="17" name="TextBox 16">
            <a:extLst>
              <a:ext uri="{FF2B5EF4-FFF2-40B4-BE49-F238E27FC236}">
                <a16:creationId xmlns:a16="http://schemas.microsoft.com/office/drawing/2014/main" id="{76421ABF-052E-BB4A-A8AC-FEA02BC64D32}"/>
              </a:ext>
            </a:extLst>
          </p:cNvPr>
          <p:cNvSpPr txBox="1"/>
          <p:nvPr/>
        </p:nvSpPr>
        <p:spPr>
          <a:xfrm>
            <a:off x="1630279" y="1863434"/>
            <a:ext cx="421105" cy="369332"/>
          </a:xfrm>
          <a:prstGeom prst="rect">
            <a:avLst/>
          </a:prstGeom>
          <a:noFill/>
        </p:spPr>
        <p:txBody>
          <a:bodyPr wrap="square" rtlCol="0">
            <a:spAutoFit/>
          </a:bodyPr>
          <a:lstStyle/>
          <a:p>
            <a:r>
              <a:rPr lang="en-US" dirty="0"/>
              <a:t>3</a:t>
            </a:r>
          </a:p>
        </p:txBody>
      </p:sp>
      <p:sp>
        <p:nvSpPr>
          <p:cNvPr id="18" name="TextBox 17">
            <a:extLst>
              <a:ext uri="{FF2B5EF4-FFF2-40B4-BE49-F238E27FC236}">
                <a16:creationId xmlns:a16="http://schemas.microsoft.com/office/drawing/2014/main" id="{B6C9DD9E-F472-6246-A285-D51880DC2C5A}"/>
              </a:ext>
            </a:extLst>
          </p:cNvPr>
          <p:cNvSpPr txBox="1"/>
          <p:nvPr/>
        </p:nvSpPr>
        <p:spPr>
          <a:xfrm>
            <a:off x="1600200" y="1012921"/>
            <a:ext cx="421105" cy="369332"/>
          </a:xfrm>
          <a:prstGeom prst="rect">
            <a:avLst/>
          </a:prstGeom>
          <a:noFill/>
        </p:spPr>
        <p:txBody>
          <a:bodyPr wrap="square" rtlCol="0">
            <a:spAutoFit/>
          </a:bodyPr>
          <a:lstStyle/>
          <a:p>
            <a:r>
              <a:rPr lang="en-US" dirty="0"/>
              <a:t>4</a:t>
            </a:r>
          </a:p>
        </p:txBody>
      </p:sp>
      <p:sp>
        <p:nvSpPr>
          <p:cNvPr id="19" name="TextBox 18">
            <a:extLst>
              <a:ext uri="{FF2B5EF4-FFF2-40B4-BE49-F238E27FC236}">
                <a16:creationId xmlns:a16="http://schemas.microsoft.com/office/drawing/2014/main" id="{91BD5AAA-BCD1-0A41-9428-44CF1FA8FBD1}"/>
              </a:ext>
            </a:extLst>
          </p:cNvPr>
          <p:cNvSpPr txBox="1"/>
          <p:nvPr/>
        </p:nvSpPr>
        <p:spPr>
          <a:xfrm>
            <a:off x="1614237" y="2714456"/>
            <a:ext cx="292768" cy="369332"/>
          </a:xfrm>
          <a:prstGeom prst="rect">
            <a:avLst/>
          </a:prstGeom>
          <a:noFill/>
        </p:spPr>
        <p:txBody>
          <a:bodyPr wrap="square" rtlCol="0">
            <a:spAutoFit/>
          </a:bodyPr>
          <a:lstStyle/>
          <a:p>
            <a:r>
              <a:rPr lang="en-US" dirty="0"/>
              <a:t>5</a:t>
            </a:r>
          </a:p>
        </p:txBody>
      </p:sp>
      <p:sp>
        <p:nvSpPr>
          <p:cNvPr id="24" name="TextBox 23">
            <a:extLst>
              <a:ext uri="{FF2B5EF4-FFF2-40B4-BE49-F238E27FC236}">
                <a16:creationId xmlns:a16="http://schemas.microsoft.com/office/drawing/2014/main" id="{3378A5E6-24CF-384A-97A0-7EBF8AACA053}"/>
              </a:ext>
            </a:extLst>
          </p:cNvPr>
          <p:cNvSpPr txBox="1"/>
          <p:nvPr/>
        </p:nvSpPr>
        <p:spPr>
          <a:xfrm>
            <a:off x="6777270" y="1416451"/>
            <a:ext cx="565484" cy="369332"/>
          </a:xfrm>
          <a:prstGeom prst="rect">
            <a:avLst/>
          </a:prstGeom>
          <a:noFill/>
        </p:spPr>
        <p:txBody>
          <a:bodyPr wrap="square" rtlCol="0">
            <a:spAutoFit/>
          </a:bodyPr>
          <a:lstStyle/>
          <a:p>
            <a:r>
              <a:rPr lang="en-US" dirty="0"/>
              <a:t>0</a:t>
            </a:r>
          </a:p>
        </p:txBody>
      </p:sp>
      <p:sp>
        <p:nvSpPr>
          <p:cNvPr id="25" name="TextBox 24">
            <a:extLst>
              <a:ext uri="{FF2B5EF4-FFF2-40B4-BE49-F238E27FC236}">
                <a16:creationId xmlns:a16="http://schemas.microsoft.com/office/drawing/2014/main" id="{60317A6C-AB06-9248-956A-D4C20B898983}"/>
              </a:ext>
            </a:extLst>
          </p:cNvPr>
          <p:cNvSpPr txBox="1"/>
          <p:nvPr/>
        </p:nvSpPr>
        <p:spPr>
          <a:xfrm>
            <a:off x="6777270" y="616250"/>
            <a:ext cx="613611" cy="369332"/>
          </a:xfrm>
          <a:prstGeom prst="rect">
            <a:avLst/>
          </a:prstGeom>
          <a:noFill/>
        </p:spPr>
        <p:txBody>
          <a:bodyPr wrap="square" rtlCol="0">
            <a:spAutoFit/>
          </a:bodyPr>
          <a:lstStyle/>
          <a:p>
            <a:r>
              <a:rPr lang="en-US" dirty="0"/>
              <a:t>1</a:t>
            </a:r>
          </a:p>
        </p:txBody>
      </p:sp>
      <p:sp>
        <p:nvSpPr>
          <p:cNvPr id="26" name="TextBox 25">
            <a:extLst>
              <a:ext uri="{FF2B5EF4-FFF2-40B4-BE49-F238E27FC236}">
                <a16:creationId xmlns:a16="http://schemas.microsoft.com/office/drawing/2014/main" id="{7AB961C9-EFC7-5341-A1B9-0F760CF73C86}"/>
              </a:ext>
            </a:extLst>
          </p:cNvPr>
          <p:cNvSpPr txBox="1"/>
          <p:nvPr/>
        </p:nvSpPr>
        <p:spPr>
          <a:xfrm>
            <a:off x="6777269" y="2216652"/>
            <a:ext cx="421105" cy="369332"/>
          </a:xfrm>
          <a:prstGeom prst="rect">
            <a:avLst/>
          </a:prstGeom>
          <a:noFill/>
        </p:spPr>
        <p:txBody>
          <a:bodyPr wrap="square" rtlCol="0">
            <a:spAutoFit/>
          </a:bodyPr>
          <a:lstStyle/>
          <a:p>
            <a:r>
              <a:rPr lang="en-US" dirty="0"/>
              <a:t>2</a:t>
            </a:r>
          </a:p>
        </p:txBody>
      </p:sp>
      <p:sp>
        <p:nvSpPr>
          <p:cNvPr id="27" name="TextBox 26">
            <a:extLst>
              <a:ext uri="{FF2B5EF4-FFF2-40B4-BE49-F238E27FC236}">
                <a16:creationId xmlns:a16="http://schemas.microsoft.com/office/drawing/2014/main" id="{7CA7EF4C-4E54-F94C-9E45-583A9215201B}"/>
              </a:ext>
            </a:extLst>
          </p:cNvPr>
          <p:cNvSpPr txBox="1"/>
          <p:nvPr/>
        </p:nvSpPr>
        <p:spPr>
          <a:xfrm>
            <a:off x="6777269" y="1822404"/>
            <a:ext cx="421105" cy="369332"/>
          </a:xfrm>
          <a:prstGeom prst="rect">
            <a:avLst/>
          </a:prstGeom>
          <a:noFill/>
        </p:spPr>
        <p:txBody>
          <a:bodyPr wrap="square" rtlCol="0">
            <a:spAutoFit/>
          </a:bodyPr>
          <a:lstStyle/>
          <a:p>
            <a:r>
              <a:rPr lang="en-US" dirty="0"/>
              <a:t>3</a:t>
            </a:r>
          </a:p>
        </p:txBody>
      </p:sp>
      <p:sp>
        <p:nvSpPr>
          <p:cNvPr id="28" name="TextBox 27">
            <a:extLst>
              <a:ext uri="{FF2B5EF4-FFF2-40B4-BE49-F238E27FC236}">
                <a16:creationId xmlns:a16="http://schemas.microsoft.com/office/drawing/2014/main" id="{CE099291-711E-1047-BC0B-CD9A021D256D}"/>
              </a:ext>
            </a:extLst>
          </p:cNvPr>
          <p:cNvSpPr txBox="1"/>
          <p:nvPr/>
        </p:nvSpPr>
        <p:spPr>
          <a:xfrm>
            <a:off x="6777270" y="985582"/>
            <a:ext cx="421105" cy="369332"/>
          </a:xfrm>
          <a:prstGeom prst="rect">
            <a:avLst/>
          </a:prstGeom>
          <a:noFill/>
        </p:spPr>
        <p:txBody>
          <a:bodyPr wrap="square" rtlCol="0">
            <a:spAutoFit/>
          </a:bodyPr>
          <a:lstStyle/>
          <a:p>
            <a:r>
              <a:rPr lang="en-US" dirty="0"/>
              <a:t>4</a:t>
            </a:r>
          </a:p>
        </p:txBody>
      </p:sp>
      <p:sp>
        <p:nvSpPr>
          <p:cNvPr id="29" name="TextBox 28">
            <a:extLst>
              <a:ext uri="{FF2B5EF4-FFF2-40B4-BE49-F238E27FC236}">
                <a16:creationId xmlns:a16="http://schemas.microsoft.com/office/drawing/2014/main" id="{82E113FB-C4CD-084D-85C5-4C4A10726F13}"/>
              </a:ext>
            </a:extLst>
          </p:cNvPr>
          <p:cNvSpPr txBox="1"/>
          <p:nvPr/>
        </p:nvSpPr>
        <p:spPr>
          <a:xfrm>
            <a:off x="6791307" y="2630362"/>
            <a:ext cx="292768" cy="369332"/>
          </a:xfrm>
          <a:prstGeom prst="rect">
            <a:avLst/>
          </a:prstGeom>
          <a:noFill/>
        </p:spPr>
        <p:txBody>
          <a:bodyPr wrap="square" rtlCol="0">
            <a:spAutoFit/>
          </a:bodyPr>
          <a:lstStyle/>
          <a:p>
            <a:r>
              <a:rPr lang="en-US" dirty="0"/>
              <a:t>5</a:t>
            </a:r>
          </a:p>
        </p:txBody>
      </p:sp>
    </p:spTree>
    <p:extLst>
      <p:ext uri="{BB962C8B-B14F-4D97-AF65-F5344CB8AC3E}">
        <p14:creationId xmlns:p14="http://schemas.microsoft.com/office/powerpoint/2010/main" val="60066366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30BC020-BDBF-49EB-9898-BAB5BF5593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4950C64-5D81-40F1-9601-8BA0D63BAE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9000"/>
            <a:ext cx="12192000" cy="3429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D367FC-4ABB-FA49-BC9A-3B0227F43896}"/>
              </a:ext>
            </a:extLst>
          </p:cNvPr>
          <p:cNvSpPr>
            <a:spLocks noGrp="1"/>
          </p:cNvSpPr>
          <p:nvPr>
            <p:ph type="title"/>
          </p:nvPr>
        </p:nvSpPr>
        <p:spPr>
          <a:xfrm>
            <a:off x="2223860" y="4043782"/>
            <a:ext cx="7729729" cy="855406"/>
          </a:xfrm>
          <a:noFill/>
          <a:ln>
            <a:solidFill>
              <a:schemeClr val="bg1"/>
            </a:solidFill>
          </a:ln>
        </p:spPr>
        <p:txBody>
          <a:bodyPr>
            <a:normAutofit/>
          </a:bodyPr>
          <a:lstStyle/>
          <a:p>
            <a:r>
              <a:rPr lang="en-US" sz="1700">
                <a:solidFill>
                  <a:schemeClr val="bg1"/>
                </a:solidFill>
              </a:rPr>
              <a:t>Is there a correlation between POPULATION &amp; Days pending?</a:t>
            </a:r>
          </a:p>
        </p:txBody>
      </p:sp>
      <p:pic>
        <p:nvPicPr>
          <p:cNvPr id="8" name="Picture 7" descr="Chart, bar chart&#10;&#10;Description automatically generated">
            <a:extLst>
              <a:ext uri="{FF2B5EF4-FFF2-40B4-BE49-F238E27FC236}">
                <a16:creationId xmlns:a16="http://schemas.microsoft.com/office/drawing/2014/main" id="{122F8B40-FC9B-CC48-9A87-3476818C4E38}"/>
              </a:ext>
            </a:extLst>
          </p:cNvPr>
          <p:cNvPicPr>
            <a:picLocks noChangeAspect="1"/>
          </p:cNvPicPr>
          <p:nvPr/>
        </p:nvPicPr>
        <p:blipFill>
          <a:blip r:embed="rId2"/>
          <a:stretch>
            <a:fillRect/>
          </a:stretch>
        </p:blipFill>
        <p:spPr>
          <a:xfrm>
            <a:off x="5759999" y="76089"/>
            <a:ext cx="5975627" cy="3316472"/>
          </a:xfrm>
          <a:prstGeom prst="rect">
            <a:avLst/>
          </a:prstGeom>
        </p:spPr>
      </p:pic>
      <p:pic>
        <p:nvPicPr>
          <p:cNvPr id="6" name="Content Placeholder 5" descr="Chart, bar chart&#10;&#10;Description automatically generated">
            <a:extLst>
              <a:ext uri="{FF2B5EF4-FFF2-40B4-BE49-F238E27FC236}">
                <a16:creationId xmlns:a16="http://schemas.microsoft.com/office/drawing/2014/main" id="{550CDAC8-6F41-B94F-8F1D-BC2F59DE6A20}"/>
              </a:ext>
            </a:extLst>
          </p:cNvPr>
          <p:cNvPicPr>
            <a:picLocks noChangeAspect="1"/>
          </p:cNvPicPr>
          <p:nvPr/>
        </p:nvPicPr>
        <p:blipFill>
          <a:blip r:embed="rId3"/>
          <a:stretch>
            <a:fillRect/>
          </a:stretch>
        </p:blipFill>
        <p:spPr>
          <a:xfrm>
            <a:off x="462564" y="112528"/>
            <a:ext cx="5152492" cy="3280033"/>
          </a:xfrm>
          <a:prstGeom prst="rect">
            <a:avLst/>
          </a:prstGeom>
        </p:spPr>
      </p:pic>
      <p:sp>
        <p:nvSpPr>
          <p:cNvPr id="12" name="Content Placeholder 11">
            <a:extLst>
              <a:ext uri="{FF2B5EF4-FFF2-40B4-BE49-F238E27FC236}">
                <a16:creationId xmlns:a16="http://schemas.microsoft.com/office/drawing/2014/main" id="{3F053275-6CD2-4FA9-A841-985737A76D66}"/>
              </a:ext>
            </a:extLst>
          </p:cNvPr>
          <p:cNvSpPr>
            <a:spLocks noGrp="1"/>
          </p:cNvSpPr>
          <p:nvPr>
            <p:ph idx="1"/>
          </p:nvPr>
        </p:nvSpPr>
        <p:spPr>
          <a:xfrm>
            <a:off x="2223860" y="5031102"/>
            <a:ext cx="7715177" cy="1552578"/>
          </a:xfrm>
        </p:spPr>
        <p:txBody>
          <a:bodyPr>
            <a:normAutofit/>
          </a:bodyPr>
          <a:lstStyle/>
          <a:p>
            <a:r>
              <a:rPr lang="en-US" dirty="0">
                <a:solidFill>
                  <a:schemeClr val="bg1"/>
                </a:solidFill>
              </a:rPr>
              <a:t>Conclusion – there are a lot of factors that drive days pending. </a:t>
            </a:r>
          </a:p>
          <a:p>
            <a:pPr lvl="1"/>
            <a:r>
              <a:rPr lang="en-US" dirty="0">
                <a:solidFill>
                  <a:schemeClr val="bg1"/>
                </a:solidFill>
              </a:rPr>
              <a:t>How many houses on the market, unemployment rate, etc.</a:t>
            </a:r>
          </a:p>
          <a:p>
            <a:r>
              <a:rPr lang="en-US" dirty="0">
                <a:solidFill>
                  <a:schemeClr val="bg1"/>
                </a:solidFill>
              </a:rPr>
              <a:t>Cheaper list price does not mean the house will go off the market faster</a:t>
            </a:r>
          </a:p>
          <a:p>
            <a:r>
              <a:rPr lang="en-US" dirty="0">
                <a:solidFill>
                  <a:schemeClr val="bg1"/>
                </a:solidFill>
              </a:rPr>
              <a:t>The Larger the population the longer the house is on the market.</a:t>
            </a:r>
          </a:p>
          <a:p>
            <a:endParaRPr lang="en-US" dirty="0">
              <a:solidFill>
                <a:schemeClr val="bg1"/>
              </a:solidFill>
            </a:endParaRPr>
          </a:p>
        </p:txBody>
      </p:sp>
      <p:sp>
        <p:nvSpPr>
          <p:cNvPr id="4" name="Slide Number Placeholder 3">
            <a:extLst>
              <a:ext uri="{FF2B5EF4-FFF2-40B4-BE49-F238E27FC236}">
                <a16:creationId xmlns:a16="http://schemas.microsoft.com/office/drawing/2014/main" id="{2E232A73-472A-8749-92AF-D83C81683352}"/>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24</a:t>
            </a:fld>
            <a:endParaRPr lang="en-US"/>
          </a:p>
        </p:txBody>
      </p:sp>
      <p:sp>
        <p:nvSpPr>
          <p:cNvPr id="13" name="TextBox 12">
            <a:extLst>
              <a:ext uri="{FF2B5EF4-FFF2-40B4-BE49-F238E27FC236}">
                <a16:creationId xmlns:a16="http://schemas.microsoft.com/office/drawing/2014/main" id="{93EE2342-12CB-834B-9DE1-A2468362D9CB}"/>
              </a:ext>
            </a:extLst>
          </p:cNvPr>
          <p:cNvSpPr txBox="1"/>
          <p:nvPr/>
        </p:nvSpPr>
        <p:spPr>
          <a:xfrm>
            <a:off x="1029103" y="1158410"/>
            <a:ext cx="789504" cy="369332"/>
          </a:xfrm>
          <a:prstGeom prst="rect">
            <a:avLst/>
          </a:prstGeom>
          <a:noFill/>
        </p:spPr>
        <p:txBody>
          <a:bodyPr wrap="square" rtlCol="0">
            <a:spAutoFit/>
          </a:bodyPr>
          <a:lstStyle/>
          <a:p>
            <a:r>
              <a:rPr lang="en-US" dirty="0"/>
              <a:t>0</a:t>
            </a:r>
          </a:p>
        </p:txBody>
      </p:sp>
      <p:sp>
        <p:nvSpPr>
          <p:cNvPr id="14" name="TextBox 13">
            <a:extLst>
              <a:ext uri="{FF2B5EF4-FFF2-40B4-BE49-F238E27FC236}">
                <a16:creationId xmlns:a16="http://schemas.microsoft.com/office/drawing/2014/main" id="{7D4E461D-5269-CA4A-A845-6B0599C37366}"/>
              </a:ext>
            </a:extLst>
          </p:cNvPr>
          <p:cNvSpPr txBox="1"/>
          <p:nvPr/>
        </p:nvSpPr>
        <p:spPr>
          <a:xfrm>
            <a:off x="995507" y="324039"/>
            <a:ext cx="856697" cy="369332"/>
          </a:xfrm>
          <a:prstGeom prst="rect">
            <a:avLst/>
          </a:prstGeom>
          <a:noFill/>
        </p:spPr>
        <p:txBody>
          <a:bodyPr wrap="square" rtlCol="0">
            <a:spAutoFit/>
          </a:bodyPr>
          <a:lstStyle/>
          <a:p>
            <a:r>
              <a:rPr lang="en-US" dirty="0"/>
              <a:t>1</a:t>
            </a:r>
          </a:p>
        </p:txBody>
      </p:sp>
      <p:sp>
        <p:nvSpPr>
          <p:cNvPr id="16" name="TextBox 15">
            <a:extLst>
              <a:ext uri="{FF2B5EF4-FFF2-40B4-BE49-F238E27FC236}">
                <a16:creationId xmlns:a16="http://schemas.microsoft.com/office/drawing/2014/main" id="{99042DA3-7AF5-1840-B135-3D545DB6B244}"/>
              </a:ext>
            </a:extLst>
          </p:cNvPr>
          <p:cNvSpPr txBox="1"/>
          <p:nvPr/>
        </p:nvSpPr>
        <p:spPr>
          <a:xfrm>
            <a:off x="1044515" y="2059743"/>
            <a:ext cx="587929" cy="369332"/>
          </a:xfrm>
          <a:prstGeom prst="rect">
            <a:avLst/>
          </a:prstGeom>
          <a:noFill/>
        </p:spPr>
        <p:txBody>
          <a:bodyPr wrap="square" rtlCol="0">
            <a:spAutoFit/>
          </a:bodyPr>
          <a:lstStyle/>
          <a:p>
            <a:r>
              <a:rPr lang="en-US" dirty="0"/>
              <a:t>2</a:t>
            </a:r>
          </a:p>
        </p:txBody>
      </p:sp>
      <p:sp>
        <p:nvSpPr>
          <p:cNvPr id="18" name="TextBox 17">
            <a:extLst>
              <a:ext uri="{FF2B5EF4-FFF2-40B4-BE49-F238E27FC236}">
                <a16:creationId xmlns:a16="http://schemas.microsoft.com/office/drawing/2014/main" id="{10BAAE4F-1876-FE4D-BA9F-904F35624431}"/>
              </a:ext>
            </a:extLst>
          </p:cNvPr>
          <p:cNvSpPr txBox="1"/>
          <p:nvPr/>
        </p:nvSpPr>
        <p:spPr>
          <a:xfrm>
            <a:off x="1029103" y="1611085"/>
            <a:ext cx="587929" cy="369332"/>
          </a:xfrm>
          <a:prstGeom prst="rect">
            <a:avLst/>
          </a:prstGeom>
          <a:noFill/>
        </p:spPr>
        <p:txBody>
          <a:bodyPr wrap="square" rtlCol="0">
            <a:spAutoFit/>
          </a:bodyPr>
          <a:lstStyle/>
          <a:p>
            <a:r>
              <a:rPr lang="en-US" dirty="0"/>
              <a:t>3</a:t>
            </a:r>
          </a:p>
        </p:txBody>
      </p:sp>
      <p:sp>
        <p:nvSpPr>
          <p:cNvPr id="19" name="TextBox 18">
            <a:extLst>
              <a:ext uri="{FF2B5EF4-FFF2-40B4-BE49-F238E27FC236}">
                <a16:creationId xmlns:a16="http://schemas.microsoft.com/office/drawing/2014/main" id="{4732139F-1444-624F-ACB1-694E284626D2}"/>
              </a:ext>
            </a:extLst>
          </p:cNvPr>
          <p:cNvSpPr txBox="1"/>
          <p:nvPr/>
        </p:nvSpPr>
        <p:spPr>
          <a:xfrm>
            <a:off x="1011549" y="777667"/>
            <a:ext cx="587929" cy="369332"/>
          </a:xfrm>
          <a:prstGeom prst="rect">
            <a:avLst/>
          </a:prstGeom>
          <a:noFill/>
        </p:spPr>
        <p:txBody>
          <a:bodyPr wrap="square" rtlCol="0">
            <a:spAutoFit/>
          </a:bodyPr>
          <a:lstStyle/>
          <a:p>
            <a:r>
              <a:rPr lang="en-US" dirty="0"/>
              <a:t>4</a:t>
            </a:r>
          </a:p>
        </p:txBody>
      </p:sp>
      <p:sp>
        <p:nvSpPr>
          <p:cNvPr id="20" name="TextBox 19">
            <a:extLst>
              <a:ext uri="{FF2B5EF4-FFF2-40B4-BE49-F238E27FC236}">
                <a16:creationId xmlns:a16="http://schemas.microsoft.com/office/drawing/2014/main" id="{02FB7E3E-9A59-4849-8960-11F6182DFFEC}"/>
              </a:ext>
            </a:extLst>
          </p:cNvPr>
          <p:cNvSpPr txBox="1"/>
          <p:nvPr/>
        </p:nvSpPr>
        <p:spPr>
          <a:xfrm>
            <a:off x="1011549" y="2508401"/>
            <a:ext cx="408750" cy="369332"/>
          </a:xfrm>
          <a:prstGeom prst="rect">
            <a:avLst/>
          </a:prstGeom>
          <a:noFill/>
        </p:spPr>
        <p:txBody>
          <a:bodyPr wrap="square" rtlCol="0">
            <a:spAutoFit/>
          </a:bodyPr>
          <a:lstStyle/>
          <a:p>
            <a:r>
              <a:rPr lang="en-US" dirty="0"/>
              <a:t>5</a:t>
            </a:r>
          </a:p>
        </p:txBody>
      </p:sp>
      <p:sp>
        <p:nvSpPr>
          <p:cNvPr id="27" name="TextBox 26">
            <a:extLst>
              <a:ext uri="{FF2B5EF4-FFF2-40B4-BE49-F238E27FC236}">
                <a16:creationId xmlns:a16="http://schemas.microsoft.com/office/drawing/2014/main" id="{4AB59C48-8417-044E-A82F-B94ACB007A71}"/>
              </a:ext>
            </a:extLst>
          </p:cNvPr>
          <p:cNvSpPr txBox="1"/>
          <p:nvPr/>
        </p:nvSpPr>
        <p:spPr>
          <a:xfrm>
            <a:off x="6767380" y="1109934"/>
            <a:ext cx="339327" cy="369332"/>
          </a:xfrm>
          <a:prstGeom prst="rect">
            <a:avLst/>
          </a:prstGeom>
          <a:noFill/>
        </p:spPr>
        <p:txBody>
          <a:bodyPr wrap="square" rtlCol="0">
            <a:spAutoFit/>
          </a:bodyPr>
          <a:lstStyle/>
          <a:p>
            <a:r>
              <a:rPr lang="en-US" dirty="0"/>
              <a:t>0</a:t>
            </a:r>
          </a:p>
        </p:txBody>
      </p:sp>
      <p:sp>
        <p:nvSpPr>
          <p:cNvPr id="28" name="TextBox 27">
            <a:extLst>
              <a:ext uri="{FF2B5EF4-FFF2-40B4-BE49-F238E27FC236}">
                <a16:creationId xmlns:a16="http://schemas.microsoft.com/office/drawing/2014/main" id="{99AD822C-843D-D047-ACA1-B7A97DAEC702}"/>
              </a:ext>
            </a:extLst>
          </p:cNvPr>
          <p:cNvSpPr txBox="1"/>
          <p:nvPr/>
        </p:nvSpPr>
        <p:spPr>
          <a:xfrm>
            <a:off x="6767381" y="309733"/>
            <a:ext cx="368206" cy="369332"/>
          </a:xfrm>
          <a:prstGeom prst="rect">
            <a:avLst/>
          </a:prstGeom>
          <a:noFill/>
        </p:spPr>
        <p:txBody>
          <a:bodyPr wrap="square" rtlCol="0">
            <a:spAutoFit/>
          </a:bodyPr>
          <a:lstStyle/>
          <a:p>
            <a:r>
              <a:rPr lang="en-US" dirty="0"/>
              <a:t>1</a:t>
            </a:r>
          </a:p>
        </p:txBody>
      </p:sp>
      <p:sp>
        <p:nvSpPr>
          <p:cNvPr id="29" name="TextBox 28">
            <a:extLst>
              <a:ext uri="{FF2B5EF4-FFF2-40B4-BE49-F238E27FC236}">
                <a16:creationId xmlns:a16="http://schemas.microsoft.com/office/drawing/2014/main" id="{7E60C5E0-8EC2-624C-A028-2F2ABC08D6C9}"/>
              </a:ext>
            </a:extLst>
          </p:cNvPr>
          <p:cNvSpPr txBox="1"/>
          <p:nvPr/>
        </p:nvSpPr>
        <p:spPr>
          <a:xfrm>
            <a:off x="6781418" y="1944305"/>
            <a:ext cx="252690" cy="369332"/>
          </a:xfrm>
          <a:prstGeom prst="rect">
            <a:avLst/>
          </a:prstGeom>
          <a:noFill/>
        </p:spPr>
        <p:txBody>
          <a:bodyPr wrap="square" rtlCol="0">
            <a:spAutoFit/>
          </a:bodyPr>
          <a:lstStyle/>
          <a:p>
            <a:r>
              <a:rPr lang="en-US" dirty="0"/>
              <a:t>2</a:t>
            </a:r>
          </a:p>
        </p:txBody>
      </p:sp>
      <p:sp>
        <p:nvSpPr>
          <p:cNvPr id="30" name="TextBox 29">
            <a:extLst>
              <a:ext uri="{FF2B5EF4-FFF2-40B4-BE49-F238E27FC236}">
                <a16:creationId xmlns:a16="http://schemas.microsoft.com/office/drawing/2014/main" id="{7B14ABFF-CFA8-F842-9349-4529235B5827}"/>
              </a:ext>
            </a:extLst>
          </p:cNvPr>
          <p:cNvSpPr txBox="1"/>
          <p:nvPr/>
        </p:nvSpPr>
        <p:spPr>
          <a:xfrm>
            <a:off x="6797460" y="1529578"/>
            <a:ext cx="252690" cy="369332"/>
          </a:xfrm>
          <a:prstGeom prst="rect">
            <a:avLst/>
          </a:prstGeom>
          <a:noFill/>
        </p:spPr>
        <p:txBody>
          <a:bodyPr wrap="square" rtlCol="0">
            <a:spAutoFit/>
          </a:bodyPr>
          <a:lstStyle/>
          <a:p>
            <a:r>
              <a:rPr lang="en-US" dirty="0"/>
              <a:t>3</a:t>
            </a:r>
          </a:p>
        </p:txBody>
      </p:sp>
      <p:sp>
        <p:nvSpPr>
          <p:cNvPr id="31" name="TextBox 30">
            <a:extLst>
              <a:ext uri="{FF2B5EF4-FFF2-40B4-BE49-F238E27FC236}">
                <a16:creationId xmlns:a16="http://schemas.microsoft.com/office/drawing/2014/main" id="{427F211B-0AD0-914F-810F-D490172BD8A9}"/>
              </a:ext>
            </a:extLst>
          </p:cNvPr>
          <p:cNvSpPr txBox="1"/>
          <p:nvPr/>
        </p:nvSpPr>
        <p:spPr>
          <a:xfrm>
            <a:off x="6767381" y="679065"/>
            <a:ext cx="252690" cy="369332"/>
          </a:xfrm>
          <a:prstGeom prst="rect">
            <a:avLst/>
          </a:prstGeom>
          <a:noFill/>
        </p:spPr>
        <p:txBody>
          <a:bodyPr wrap="square" rtlCol="0">
            <a:spAutoFit/>
          </a:bodyPr>
          <a:lstStyle/>
          <a:p>
            <a:r>
              <a:rPr lang="en-US" dirty="0"/>
              <a:t>4</a:t>
            </a:r>
          </a:p>
        </p:txBody>
      </p:sp>
      <p:sp>
        <p:nvSpPr>
          <p:cNvPr id="32" name="TextBox 31">
            <a:extLst>
              <a:ext uri="{FF2B5EF4-FFF2-40B4-BE49-F238E27FC236}">
                <a16:creationId xmlns:a16="http://schemas.microsoft.com/office/drawing/2014/main" id="{19BFDA17-48C7-9B41-AEB3-8E1AD1AC9088}"/>
              </a:ext>
            </a:extLst>
          </p:cNvPr>
          <p:cNvSpPr txBox="1"/>
          <p:nvPr/>
        </p:nvSpPr>
        <p:spPr>
          <a:xfrm>
            <a:off x="6781417" y="2380600"/>
            <a:ext cx="175680" cy="369332"/>
          </a:xfrm>
          <a:prstGeom prst="rect">
            <a:avLst/>
          </a:prstGeom>
          <a:noFill/>
        </p:spPr>
        <p:txBody>
          <a:bodyPr wrap="square" rtlCol="0">
            <a:spAutoFit/>
          </a:bodyPr>
          <a:lstStyle/>
          <a:p>
            <a:r>
              <a:rPr lang="en-US" dirty="0"/>
              <a:t>5</a:t>
            </a:r>
          </a:p>
        </p:txBody>
      </p:sp>
      <p:sp>
        <p:nvSpPr>
          <p:cNvPr id="33" name="TextBox 32">
            <a:extLst>
              <a:ext uri="{FF2B5EF4-FFF2-40B4-BE49-F238E27FC236}">
                <a16:creationId xmlns:a16="http://schemas.microsoft.com/office/drawing/2014/main" id="{C8710F34-C683-9048-9407-2B3CC13861A7}"/>
              </a:ext>
            </a:extLst>
          </p:cNvPr>
          <p:cNvSpPr txBox="1"/>
          <p:nvPr/>
        </p:nvSpPr>
        <p:spPr>
          <a:xfrm>
            <a:off x="889970" y="3435019"/>
            <a:ext cx="4297680" cy="273586"/>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DAYS PENDING </a:t>
            </a:r>
          </a:p>
        </p:txBody>
      </p:sp>
      <p:sp>
        <p:nvSpPr>
          <p:cNvPr id="34" name="TextBox 33">
            <a:extLst>
              <a:ext uri="{FF2B5EF4-FFF2-40B4-BE49-F238E27FC236}">
                <a16:creationId xmlns:a16="http://schemas.microsoft.com/office/drawing/2014/main" id="{BF043AC6-EA83-F741-B747-7812C5ECAF25}"/>
              </a:ext>
            </a:extLst>
          </p:cNvPr>
          <p:cNvSpPr txBox="1"/>
          <p:nvPr/>
        </p:nvSpPr>
        <p:spPr>
          <a:xfrm>
            <a:off x="6540985" y="3437956"/>
            <a:ext cx="4297680" cy="273586"/>
          </a:xfrm>
          <a:prstGeom prst="rect">
            <a:avLst/>
          </a:prstGeom>
          <a:solidFill>
            <a:srgbClr val="000000">
              <a:alpha val="50000"/>
            </a:srgbClr>
          </a:solidFill>
          <a:ln>
            <a:noFill/>
          </a:ln>
        </p:spPr>
        <p:txBody>
          <a:bodyPr wrap="square" rtlCol="0">
            <a:noAutofit/>
          </a:bodyPr>
          <a:lstStyle/>
          <a:p>
            <a:pPr algn="ctr">
              <a:spcAft>
                <a:spcPts val="600"/>
              </a:spcAft>
            </a:pPr>
            <a:r>
              <a:rPr lang="en-US" sz="1300" dirty="0">
                <a:solidFill>
                  <a:srgbClr val="FFFFFF"/>
                </a:solidFill>
              </a:rPr>
              <a:t>POPULATION</a:t>
            </a:r>
          </a:p>
        </p:txBody>
      </p:sp>
    </p:spTree>
    <p:extLst>
      <p:ext uri="{BB962C8B-B14F-4D97-AF65-F5344CB8AC3E}">
        <p14:creationId xmlns:p14="http://schemas.microsoft.com/office/powerpoint/2010/main" val="714447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864C40-AE5D-674C-9CB2-5D536793EA56}"/>
              </a:ext>
            </a:extLst>
          </p:cNvPr>
          <p:cNvSpPr>
            <a:spLocks noGrp="1"/>
          </p:cNvSpPr>
          <p:nvPr>
            <p:ph type="title"/>
          </p:nvPr>
        </p:nvSpPr>
        <p:spPr>
          <a:xfrm>
            <a:off x="5381807" y="1128682"/>
            <a:ext cx="6403300" cy="1019713"/>
          </a:xfrm>
        </p:spPr>
        <p:txBody>
          <a:bodyPr vert="horz" lIns="182880" tIns="182880" rIns="182880" bIns="182880" rtlCol="0" anchor="ctr">
            <a:normAutofit/>
          </a:bodyPr>
          <a:lstStyle/>
          <a:p>
            <a:r>
              <a:rPr lang="en-US" sz="2000" dirty="0"/>
              <a:t>do the seasons affect the inventory and the price of the houses in the us?</a:t>
            </a:r>
          </a:p>
        </p:txBody>
      </p:sp>
      <p:sp>
        <p:nvSpPr>
          <p:cNvPr id="24" name="Rectangle 19">
            <a:extLst>
              <a:ext uri="{FF2B5EF4-FFF2-40B4-BE49-F238E27FC236}">
                <a16:creationId xmlns:a16="http://schemas.microsoft.com/office/drawing/2014/main" id="{C7EC7370-FF9F-4131-8812-2123F5D9D4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315" y="964692"/>
            <a:ext cx="3986784"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1">
            <a:extLst>
              <a:ext uri="{FF2B5EF4-FFF2-40B4-BE49-F238E27FC236}">
                <a16:creationId xmlns:a16="http://schemas.microsoft.com/office/drawing/2014/main" id="{A3377563-4FF6-4DD0-B84A-CFBB8D7831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62907" y="1128683"/>
            <a:ext cx="3657600"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Questions">
            <a:extLst>
              <a:ext uri="{FF2B5EF4-FFF2-40B4-BE49-F238E27FC236}">
                <a16:creationId xmlns:a16="http://schemas.microsoft.com/office/drawing/2014/main" id="{E7637886-A794-4A51-BD99-A97CBCD0FAD4}"/>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27499" y="1768763"/>
            <a:ext cx="3328416" cy="3328416"/>
          </a:xfrm>
          <a:prstGeom prst="rect">
            <a:avLst/>
          </a:prstGeom>
        </p:spPr>
      </p:pic>
      <p:sp>
        <p:nvSpPr>
          <p:cNvPr id="3" name="Content Placeholder 2">
            <a:extLst>
              <a:ext uri="{FF2B5EF4-FFF2-40B4-BE49-F238E27FC236}">
                <a16:creationId xmlns:a16="http://schemas.microsoft.com/office/drawing/2014/main" id="{6DC6FE35-2344-7944-B3D2-C79567468241}"/>
              </a:ext>
            </a:extLst>
          </p:cNvPr>
          <p:cNvSpPr>
            <a:spLocks noGrp="1"/>
          </p:cNvSpPr>
          <p:nvPr>
            <p:ph type="body" sz="half" idx="2"/>
          </p:nvPr>
        </p:nvSpPr>
        <p:spPr>
          <a:xfrm>
            <a:off x="5816112" y="2638043"/>
            <a:ext cx="6515100" cy="3507779"/>
          </a:xfrm>
        </p:spPr>
        <p:txBody>
          <a:bodyPr vert="horz" lIns="91440" tIns="45720" rIns="91440" bIns="45720" rtlCol="0">
            <a:normAutofit/>
          </a:bodyPr>
          <a:lstStyle/>
          <a:p>
            <a:pPr algn="l"/>
            <a:r>
              <a:rPr lang="en-US" sz="1800" b="1" u="sng" dirty="0">
                <a:solidFill>
                  <a:schemeClr val="tx1">
                    <a:lumMod val="85000"/>
                    <a:lumOff val="15000"/>
                  </a:schemeClr>
                </a:solidFill>
              </a:rPr>
              <a:t>Questions asked and supporting data:</a:t>
            </a:r>
          </a:p>
          <a:p>
            <a:pPr marL="514350" lvl="1" indent="-285750">
              <a:buFont typeface="Wingdings" panose="05000000000000000000" pitchFamily="2" charset="2"/>
              <a:buChar char="Ø"/>
            </a:pPr>
            <a:r>
              <a:rPr lang="en-US" sz="1800" dirty="0">
                <a:solidFill>
                  <a:schemeClr val="tx1">
                    <a:lumMod val="85000"/>
                    <a:lumOff val="15000"/>
                  </a:schemeClr>
                </a:solidFill>
              </a:rPr>
              <a:t>Do the seasons affect the amount of the inventory?</a:t>
            </a:r>
          </a:p>
          <a:p>
            <a:pPr marL="514350" lvl="1" indent="-285750">
              <a:buFont typeface="Wingdings" panose="05000000000000000000" pitchFamily="2" charset="2"/>
              <a:buChar char="Ø"/>
            </a:pPr>
            <a:r>
              <a:rPr lang="en-US" sz="1800" dirty="0">
                <a:solidFill>
                  <a:schemeClr val="tx1">
                    <a:lumMod val="85000"/>
                    <a:lumOff val="15000"/>
                  </a:schemeClr>
                </a:solidFill>
              </a:rPr>
              <a:t>Do the seasons affect the price of the houses?</a:t>
            </a:r>
          </a:p>
          <a:p>
            <a:pPr marL="514350" lvl="1" indent="-285750">
              <a:buFont typeface="Wingdings" panose="05000000000000000000" pitchFamily="2" charset="2"/>
              <a:buChar char="Ø"/>
            </a:pPr>
            <a:r>
              <a:rPr lang="en-US" sz="1800" dirty="0">
                <a:solidFill>
                  <a:schemeClr val="tx1">
                    <a:lumMod val="85000"/>
                    <a:lumOff val="15000"/>
                  </a:schemeClr>
                </a:solidFill>
              </a:rPr>
              <a:t>The data pulled were csv files (Median Sale Price and  For-Sale Inventory)</a:t>
            </a:r>
          </a:p>
          <a:p>
            <a:pPr marL="514350" lvl="1" indent="-285750">
              <a:buFont typeface="Wingdings" panose="05000000000000000000" pitchFamily="2" charset="2"/>
              <a:buChar char="Ø"/>
            </a:pPr>
            <a:r>
              <a:rPr lang="en-US" sz="1800" dirty="0">
                <a:solidFill>
                  <a:schemeClr val="tx1">
                    <a:lumMod val="85000"/>
                    <a:lumOff val="15000"/>
                  </a:schemeClr>
                </a:solidFill>
              </a:rPr>
              <a:t>Supporting data was taken from Zillow’s Housing Data</a:t>
            </a:r>
          </a:p>
          <a:p>
            <a:pPr indent="-228600" algn="l">
              <a:buFont typeface="Arial" panose="020B0604020202020204" pitchFamily="34" charset="0"/>
              <a:buChar char="•"/>
            </a:pPr>
            <a:endParaRPr lang="en-US" sz="1400" dirty="0">
              <a:solidFill>
                <a:schemeClr val="tx1">
                  <a:lumMod val="85000"/>
                  <a:lumOff val="15000"/>
                </a:schemeClr>
              </a:solidFill>
            </a:endParaRPr>
          </a:p>
          <a:p>
            <a:pPr indent="-228600" algn="l">
              <a:buFont typeface="Arial" panose="020B0604020202020204" pitchFamily="34" charset="0"/>
              <a:buChar char="•"/>
            </a:pPr>
            <a:endParaRPr lang="en-US" dirty="0">
              <a:solidFill>
                <a:schemeClr val="tx1">
                  <a:lumMod val="85000"/>
                  <a:lumOff val="15000"/>
                </a:schemeClr>
              </a:solidFill>
            </a:endParaRPr>
          </a:p>
          <a:p>
            <a:pPr indent="-228600" algn="l">
              <a:buFont typeface="Arial" panose="020B0604020202020204" pitchFamily="34" charset="0"/>
              <a:buChar char="•"/>
            </a:pPr>
            <a:endParaRPr lang="en-US" dirty="0">
              <a:solidFill>
                <a:schemeClr val="tx1">
                  <a:lumMod val="85000"/>
                  <a:lumOff val="15000"/>
                </a:schemeClr>
              </a:solidFill>
            </a:endParaRPr>
          </a:p>
          <a:p>
            <a:pPr indent="-228600" algn="l">
              <a:buFont typeface="Arial" panose="020B0604020202020204" pitchFamily="34" charset="0"/>
              <a:buChar char="•"/>
            </a:pPr>
            <a:endParaRPr lang="en-US" dirty="0">
              <a:solidFill>
                <a:schemeClr val="tx1">
                  <a:lumMod val="85000"/>
                  <a:lumOff val="15000"/>
                </a:schemeClr>
              </a:solidFill>
            </a:endParaRPr>
          </a:p>
        </p:txBody>
      </p:sp>
      <p:sp>
        <p:nvSpPr>
          <p:cNvPr id="4" name="Slide Number Placeholder 3">
            <a:extLst>
              <a:ext uri="{FF2B5EF4-FFF2-40B4-BE49-F238E27FC236}">
                <a16:creationId xmlns:a16="http://schemas.microsoft.com/office/drawing/2014/main" id="{A3140A01-F346-6648-ACFD-2D316D33043D}"/>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smtClean="0"/>
              <a:pPr>
                <a:lnSpc>
                  <a:spcPct val="90000"/>
                </a:lnSpc>
                <a:spcAft>
                  <a:spcPts val="600"/>
                </a:spcAft>
              </a:pPr>
              <a:t>25</a:t>
            </a:fld>
            <a:endParaRPr lang="en-US"/>
          </a:p>
        </p:txBody>
      </p:sp>
    </p:spTree>
    <p:extLst>
      <p:ext uri="{BB962C8B-B14F-4D97-AF65-F5344CB8AC3E}">
        <p14:creationId xmlns:p14="http://schemas.microsoft.com/office/powerpoint/2010/main" val="10782135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Content Placeholder 10">
            <a:extLst>
              <a:ext uri="{FF2B5EF4-FFF2-40B4-BE49-F238E27FC236}">
                <a16:creationId xmlns:a16="http://schemas.microsoft.com/office/drawing/2014/main" id="{77D27452-C0BF-4A99-B4FE-D30C59C7870B}"/>
              </a:ext>
            </a:extLst>
          </p:cNvPr>
          <p:cNvPicPr>
            <a:picLocks noGrp="1" noChangeAspect="1"/>
          </p:cNvPicPr>
          <p:nvPr>
            <p:ph idx="1"/>
          </p:nvPr>
        </p:nvPicPr>
        <p:blipFill>
          <a:blip r:embed="rId2"/>
          <a:stretch>
            <a:fillRect/>
          </a:stretch>
        </p:blipFill>
        <p:spPr>
          <a:xfrm>
            <a:off x="809625" y="1386468"/>
            <a:ext cx="10493375" cy="4505751"/>
          </a:xfrm>
          <a:prstGeom prst="rect">
            <a:avLst/>
          </a:prstGeom>
        </p:spPr>
      </p:pic>
      <p:sp>
        <p:nvSpPr>
          <p:cNvPr id="4" name="Slide Number Placeholder 3">
            <a:extLst>
              <a:ext uri="{FF2B5EF4-FFF2-40B4-BE49-F238E27FC236}">
                <a16:creationId xmlns:a16="http://schemas.microsoft.com/office/drawing/2014/main" id="{A43021B2-52AF-4B0D-8AB8-9FA145A294AE}"/>
              </a:ext>
            </a:extLst>
          </p:cNvPr>
          <p:cNvSpPr>
            <a:spLocks noGrp="1"/>
          </p:cNvSpPr>
          <p:nvPr>
            <p:ph type="sldNum" sz="quarter" idx="12"/>
          </p:nvPr>
        </p:nvSpPr>
        <p:spPr/>
        <p:txBody>
          <a:bodyPr/>
          <a:lstStyle/>
          <a:p>
            <a:fld id="{8A7A6979-0714-4377-B894-6BE4C2D6E202}" type="slidenum">
              <a:rPr lang="en-US" smtClean="0"/>
              <a:pPr/>
              <a:t>26</a:t>
            </a:fld>
            <a:endParaRPr lang="en-US" dirty="0"/>
          </a:p>
        </p:txBody>
      </p:sp>
      <p:sp>
        <p:nvSpPr>
          <p:cNvPr id="9" name="Title 1">
            <a:extLst>
              <a:ext uri="{FF2B5EF4-FFF2-40B4-BE49-F238E27FC236}">
                <a16:creationId xmlns:a16="http://schemas.microsoft.com/office/drawing/2014/main" id="{82FA8A98-36AB-42E4-8F4C-7BEB3D6603AB}"/>
              </a:ext>
            </a:extLst>
          </p:cNvPr>
          <p:cNvSpPr>
            <a:spLocks noGrp="1"/>
          </p:cNvSpPr>
          <p:nvPr>
            <p:ph type="title"/>
          </p:nvPr>
        </p:nvSpPr>
        <p:spPr>
          <a:xfrm>
            <a:off x="809946" y="411855"/>
            <a:ext cx="10569667" cy="306280"/>
          </a:xfrm>
          <a:solidFill>
            <a:schemeClr val="accent2">
              <a:lumMod val="60000"/>
              <a:lumOff val="40000"/>
            </a:schemeClr>
          </a:solidFill>
        </p:spPr>
        <p:txBody>
          <a:bodyPr>
            <a:noAutofit/>
          </a:bodyPr>
          <a:lstStyle/>
          <a:p>
            <a:r>
              <a:rPr lang="en-US" sz="1800" dirty="0"/>
              <a:t>Clean up – process – inventory datafile</a:t>
            </a:r>
          </a:p>
        </p:txBody>
      </p:sp>
    </p:spTree>
    <p:extLst>
      <p:ext uri="{BB962C8B-B14F-4D97-AF65-F5344CB8AC3E}">
        <p14:creationId xmlns:p14="http://schemas.microsoft.com/office/powerpoint/2010/main" val="169532710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C703C3-5885-4D5F-82D8-1731C1BA1BAC}"/>
              </a:ext>
            </a:extLst>
          </p:cNvPr>
          <p:cNvSpPr>
            <a:spLocks noGrp="1"/>
          </p:cNvSpPr>
          <p:nvPr>
            <p:ph type="title"/>
          </p:nvPr>
        </p:nvSpPr>
        <p:spPr>
          <a:xfrm>
            <a:off x="1848777" y="913700"/>
            <a:ext cx="8494446" cy="409542"/>
          </a:xfrm>
          <a:solidFill>
            <a:schemeClr val="accent2"/>
          </a:solidFill>
        </p:spPr>
        <p:txBody>
          <a:bodyPr>
            <a:normAutofit fontScale="90000"/>
          </a:bodyPr>
          <a:lstStyle/>
          <a:p>
            <a:r>
              <a:rPr lang="en-US" sz="1800" dirty="0"/>
              <a:t>Single family- ZILLOW INVENTOY – SEASONAL 3 YEARS</a:t>
            </a:r>
          </a:p>
        </p:txBody>
      </p:sp>
      <p:sp>
        <p:nvSpPr>
          <p:cNvPr id="4" name="Slide Number Placeholder 3">
            <a:extLst>
              <a:ext uri="{FF2B5EF4-FFF2-40B4-BE49-F238E27FC236}">
                <a16:creationId xmlns:a16="http://schemas.microsoft.com/office/drawing/2014/main" id="{0A47A64C-5FBF-4616-8D84-E670A8A9FA5A}"/>
              </a:ext>
            </a:extLst>
          </p:cNvPr>
          <p:cNvSpPr>
            <a:spLocks noGrp="1"/>
          </p:cNvSpPr>
          <p:nvPr>
            <p:ph type="sldNum" sz="quarter" idx="12"/>
          </p:nvPr>
        </p:nvSpPr>
        <p:spPr/>
        <p:txBody>
          <a:bodyPr/>
          <a:lstStyle/>
          <a:p>
            <a:fld id="{8A7A6979-0714-4377-B894-6BE4C2D6E202}" type="slidenum">
              <a:rPr lang="en-US" smtClean="0"/>
              <a:pPr/>
              <a:t>27</a:t>
            </a:fld>
            <a:endParaRPr lang="en-US" dirty="0"/>
          </a:p>
        </p:txBody>
      </p:sp>
      <p:pic>
        <p:nvPicPr>
          <p:cNvPr id="12" name="Content Placeholder 11">
            <a:extLst>
              <a:ext uri="{FF2B5EF4-FFF2-40B4-BE49-F238E27FC236}">
                <a16:creationId xmlns:a16="http://schemas.microsoft.com/office/drawing/2014/main" id="{3AA4B0D6-9837-43AE-B0AB-29FECCACEFCA}"/>
              </a:ext>
            </a:extLst>
          </p:cNvPr>
          <p:cNvPicPr>
            <a:picLocks noGrp="1" noChangeAspect="1"/>
          </p:cNvPicPr>
          <p:nvPr>
            <p:ph idx="1"/>
          </p:nvPr>
        </p:nvPicPr>
        <p:blipFill>
          <a:blip r:embed="rId2"/>
          <a:stretch>
            <a:fillRect/>
          </a:stretch>
        </p:blipFill>
        <p:spPr>
          <a:xfrm>
            <a:off x="2121764" y="2037395"/>
            <a:ext cx="8114189" cy="4393769"/>
          </a:xfrm>
          <a:prstGeom prst="rect">
            <a:avLst/>
          </a:prstGeom>
        </p:spPr>
      </p:pic>
      <mc:AlternateContent xmlns:mc="http://schemas.openxmlformats.org/markup-compatibility/2006" xmlns:p14="http://schemas.microsoft.com/office/powerpoint/2010/main">
        <mc:Choice Requires="p14">
          <p:contentPart p14:bwMode="auto" r:id="rId3">
            <p14:nvContentPartPr>
              <p14:cNvPr id="15" name="Ink 14">
                <a:extLst>
                  <a:ext uri="{FF2B5EF4-FFF2-40B4-BE49-F238E27FC236}">
                    <a16:creationId xmlns:a16="http://schemas.microsoft.com/office/drawing/2014/main" id="{4254BF34-3E9F-427B-9143-6E727591E7C6}"/>
                  </a:ext>
                </a:extLst>
              </p14:cNvPr>
              <p14:cNvContentPartPr/>
              <p14:nvPr/>
            </p14:nvContentPartPr>
            <p14:xfrm>
              <a:off x="3746066" y="6062431"/>
              <a:ext cx="653400" cy="360"/>
            </p14:xfrm>
          </p:contentPart>
        </mc:Choice>
        <mc:Fallback xmlns="">
          <p:pic>
            <p:nvPicPr>
              <p:cNvPr id="15" name="Ink 14">
                <a:extLst>
                  <a:ext uri="{FF2B5EF4-FFF2-40B4-BE49-F238E27FC236}">
                    <a16:creationId xmlns:a16="http://schemas.microsoft.com/office/drawing/2014/main" id="{4254BF34-3E9F-427B-9143-6E727591E7C6}"/>
                  </a:ext>
                </a:extLst>
              </p:cNvPr>
              <p:cNvPicPr/>
              <p:nvPr/>
            </p:nvPicPr>
            <p:blipFill>
              <a:blip r:embed="rId4"/>
              <a:stretch>
                <a:fillRect/>
              </a:stretch>
            </p:blipFill>
            <p:spPr>
              <a:xfrm>
                <a:off x="3692066" y="5954431"/>
                <a:ext cx="76104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20" name="Ink 19">
                <a:extLst>
                  <a:ext uri="{FF2B5EF4-FFF2-40B4-BE49-F238E27FC236}">
                    <a16:creationId xmlns:a16="http://schemas.microsoft.com/office/drawing/2014/main" id="{EDA06F93-FD9C-482F-946C-39F3C7BC8E5F}"/>
                  </a:ext>
                </a:extLst>
              </p14:cNvPr>
              <p14:cNvContentPartPr/>
              <p14:nvPr/>
            </p14:nvContentPartPr>
            <p14:xfrm>
              <a:off x="4624826" y="5214271"/>
              <a:ext cx="614520" cy="360"/>
            </p14:xfrm>
          </p:contentPart>
        </mc:Choice>
        <mc:Fallback xmlns="">
          <p:pic>
            <p:nvPicPr>
              <p:cNvPr id="20" name="Ink 19">
                <a:extLst>
                  <a:ext uri="{FF2B5EF4-FFF2-40B4-BE49-F238E27FC236}">
                    <a16:creationId xmlns:a16="http://schemas.microsoft.com/office/drawing/2014/main" id="{EDA06F93-FD9C-482F-946C-39F3C7BC8E5F}"/>
                  </a:ext>
                </a:extLst>
              </p:cNvPr>
              <p:cNvPicPr/>
              <p:nvPr/>
            </p:nvPicPr>
            <p:blipFill>
              <a:blip r:embed="rId6"/>
              <a:stretch>
                <a:fillRect/>
              </a:stretch>
            </p:blipFill>
            <p:spPr>
              <a:xfrm>
                <a:off x="4571186" y="5106271"/>
                <a:ext cx="7221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21" name="Ink 20">
                <a:extLst>
                  <a:ext uri="{FF2B5EF4-FFF2-40B4-BE49-F238E27FC236}">
                    <a16:creationId xmlns:a16="http://schemas.microsoft.com/office/drawing/2014/main" id="{00F842A0-3D85-4060-8395-C19EB0D60EF4}"/>
                  </a:ext>
                </a:extLst>
              </p14:cNvPr>
              <p14:cNvContentPartPr/>
              <p14:nvPr/>
            </p14:nvContentPartPr>
            <p14:xfrm>
              <a:off x="4567226" y="5631511"/>
              <a:ext cx="681480" cy="360"/>
            </p14:xfrm>
          </p:contentPart>
        </mc:Choice>
        <mc:Fallback xmlns="">
          <p:pic>
            <p:nvPicPr>
              <p:cNvPr id="21" name="Ink 20">
                <a:extLst>
                  <a:ext uri="{FF2B5EF4-FFF2-40B4-BE49-F238E27FC236}">
                    <a16:creationId xmlns:a16="http://schemas.microsoft.com/office/drawing/2014/main" id="{00F842A0-3D85-4060-8395-C19EB0D60EF4}"/>
                  </a:ext>
                </a:extLst>
              </p:cNvPr>
              <p:cNvPicPr/>
              <p:nvPr/>
            </p:nvPicPr>
            <p:blipFill>
              <a:blip r:embed="rId8"/>
              <a:stretch>
                <a:fillRect/>
              </a:stretch>
            </p:blipFill>
            <p:spPr>
              <a:xfrm>
                <a:off x="4513226" y="5523871"/>
                <a:ext cx="7891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2" name="Ink 21">
                <a:extLst>
                  <a:ext uri="{FF2B5EF4-FFF2-40B4-BE49-F238E27FC236}">
                    <a16:creationId xmlns:a16="http://schemas.microsoft.com/office/drawing/2014/main" id="{A37442F8-FF61-486D-B4E1-CEE86677005C}"/>
                  </a:ext>
                </a:extLst>
              </p14:cNvPr>
              <p14:cNvContentPartPr/>
              <p14:nvPr/>
            </p14:nvContentPartPr>
            <p14:xfrm>
              <a:off x="4535906" y="6061711"/>
              <a:ext cx="707760" cy="360"/>
            </p14:xfrm>
          </p:contentPart>
        </mc:Choice>
        <mc:Fallback xmlns="">
          <p:pic>
            <p:nvPicPr>
              <p:cNvPr id="22" name="Ink 21">
                <a:extLst>
                  <a:ext uri="{FF2B5EF4-FFF2-40B4-BE49-F238E27FC236}">
                    <a16:creationId xmlns:a16="http://schemas.microsoft.com/office/drawing/2014/main" id="{A37442F8-FF61-486D-B4E1-CEE86677005C}"/>
                  </a:ext>
                </a:extLst>
              </p:cNvPr>
              <p:cNvPicPr/>
              <p:nvPr/>
            </p:nvPicPr>
            <p:blipFill>
              <a:blip r:embed="rId10"/>
              <a:stretch>
                <a:fillRect/>
              </a:stretch>
            </p:blipFill>
            <p:spPr>
              <a:xfrm>
                <a:off x="4482266" y="5954071"/>
                <a:ext cx="8154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A879EA45-F1FA-4F9E-A7D7-10822BDCF3CE}"/>
                  </a:ext>
                </a:extLst>
              </p14:cNvPr>
              <p14:cNvContentPartPr/>
              <p14:nvPr/>
            </p14:nvContentPartPr>
            <p14:xfrm>
              <a:off x="6515906" y="6061711"/>
              <a:ext cx="703080" cy="360"/>
            </p14:xfrm>
          </p:contentPart>
        </mc:Choice>
        <mc:Fallback xmlns="">
          <p:pic>
            <p:nvPicPr>
              <p:cNvPr id="23" name="Ink 22">
                <a:extLst>
                  <a:ext uri="{FF2B5EF4-FFF2-40B4-BE49-F238E27FC236}">
                    <a16:creationId xmlns:a16="http://schemas.microsoft.com/office/drawing/2014/main" id="{A879EA45-F1FA-4F9E-A7D7-10822BDCF3CE}"/>
                  </a:ext>
                </a:extLst>
              </p:cNvPr>
              <p:cNvPicPr/>
              <p:nvPr/>
            </p:nvPicPr>
            <p:blipFill>
              <a:blip r:embed="rId12"/>
              <a:stretch>
                <a:fillRect/>
              </a:stretch>
            </p:blipFill>
            <p:spPr>
              <a:xfrm>
                <a:off x="6461906" y="5954071"/>
                <a:ext cx="8107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24" name="Ink 23">
                <a:extLst>
                  <a:ext uri="{FF2B5EF4-FFF2-40B4-BE49-F238E27FC236}">
                    <a16:creationId xmlns:a16="http://schemas.microsoft.com/office/drawing/2014/main" id="{07282B8C-1CB7-4869-88FA-240054A315C7}"/>
                  </a:ext>
                </a:extLst>
              </p14:cNvPr>
              <p14:cNvContentPartPr/>
              <p14:nvPr/>
            </p14:nvContentPartPr>
            <p14:xfrm>
              <a:off x="5419346" y="6061711"/>
              <a:ext cx="894960" cy="360"/>
            </p14:xfrm>
          </p:contentPart>
        </mc:Choice>
        <mc:Fallback xmlns="">
          <p:pic>
            <p:nvPicPr>
              <p:cNvPr id="24" name="Ink 23">
                <a:extLst>
                  <a:ext uri="{FF2B5EF4-FFF2-40B4-BE49-F238E27FC236}">
                    <a16:creationId xmlns:a16="http://schemas.microsoft.com/office/drawing/2014/main" id="{07282B8C-1CB7-4869-88FA-240054A315C7}"/>
                  </a:ext>
                </a:extLst>
              </p:cNvPr>
              <p:cNvPicPr/>
              <p:nvPr/>
            </p:nvPicPr>
            <p:blipFill>
              <a:blip r:embed="rId14"/>
              <a:stretch>
                <a:fillRect/>
              </a:stretch>
            </p:blipFill>
            <p:spPr>
              <a:xfrm>
                <a:off x="5365706" y="5954071"/>
                <a:ext cx="100260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28" name="Ink 27">
                <a:extLst>
                  <a:ext uri="{FF2B5EF4-FFF2-40B4-BE49-F238E27FC236}">
                    <a16:creationId xmlns:a16="http://schemas.microsoft.com/office/drawing/2014/main" id="{3E2E8E97-8228-43F8-87BE-9397CF125C1D}"/>
                  </a:ext>
                </a:extLst>
              </p14:cNvPr>
              <p14:cNvContentPartPr/>
              <p14:nvPr/>
            </p14:nvContentPartPr>
            <p14:xfrm>
              <a:off x="4535906" y="5214271"/>
              <a:ext cx="80640" cy="360"/>
            </p14:xfrm>
          </p:contentPart>
        </mc:Choice>
        <mc:Fallback xmlns="">
          <p:pic>
            <p:nvPicPr>
              <p:cNvPr id="28" name="Ink 27">
                <a:extLst>
                  <a:ext uri="{FF2B5EF4-FFF2-40B4-BE49-F238E27FC236}">
                    <a16:creationId xmlns:a16="http://schemas.microsoft.com/office/drawing/2014/main" id="{3E2E8E97-8228-43F8-87BE-9397CF125C1D}"/>
                  </a:ext>
                </a:extLst>
              </p:cNvPr>
              <p:cNvPicPr/>
              <p:nvPr/>
            </p:nvPicPr>
            <p:blipFill>
              <a:blip r:embed="rId16"/>
              <a:stretch>
                <a:fillRect/>
              </a:stretch>
            </p:blipFill>
            <p:spPr>
              <a:xfrm>
                <a:off x="4482266" y="5106271"/>
                <a:ext cx="188280" cy="216000"/>
              </a:xfrm>
              <a:prstGeom prst="rect">
                <a:avLst/>
              </a:prstGeom>
            </p:spPr>
          </p:pic>
        </mc:Fallback>
      </mc:AlternateContent>
    </p:spTree>
    <p:extLst>
      <p:ext uri="{BB962C8B-B14F-4D97-AF65-F5344CB8AC3E}">
        <p14:creationId xmlns:p14="http://schemas.microsoft.com/office/powerpoint/2010/main" val="26703548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DB57A9-EAE6-45E9-BFCE-BD8EB9A7DE90}"/>
              </a:ext>
            </a:extLst>
          </p:cNvPr>
          <p:cNvSpPr>
            <a:spLocks noGrp="1"/>
          </p:cNvSpPr>
          <p:nvPr>
            <p:ph type="title"/>
          </p:nvPr>
        </p:nvSpPr>
        <p:spPr>
          <a:xfrm>
            <a:off x="804672" y="274320"/>
            <a:ext cx="10574942" cy="558304"/>
          </a:xfrm>
          <a:solidFill>
            <a:schemeClr val="tx2">
              <a:lumMod val="40000"/>
              <a:lumOff val="60000"/>
            </a:schemeClr>
          </a:solidFill>
        </p:spPr>
        <p:txBody>
          <a:bodyPr>
            <a:noAutofit/>
          </a:bodyPr>
          <a:lstStyle/>
          <a:p>
            <a:r>
              <a:rPr lang="en-US" sz="1800" dirty="0"/>
              <a:t>Comparing inventories seasonally – single family homes</a:t>
            </a:r>
          </a:p>
        </p:txBody>
      </p:sp>
      <p:sp>
        <p:nvSpPr>
          <p:cNvPr id="17" name="Content Placeholder 8">
            <a:extLst>
              <a:ext uri="{FF2B5EF4-FFF2-40B4-BE49-F238E27FC236}">
                <a16:creationId xmlns:a16="http://schemas.microsoft.com/office/drawing/2014/main" id="{7986AE0C-5580-47A5-B688-BEF469A8A601}"/>
              </a:ext>
            </a:extLst>
          </p:cNvPr>
          <p:cNvSpPr>
            <a:spLocks noGrp="1"/>
          </p:cNvSpPr>
          <p:nvPr>
            <p:ph idx="1"/>
          </p:nvPr>
        </p:nvSpPr>
        <p:spPr>
          <a:xfrm>
            <a:off x="754886" y="1006719"/>
            <a:ext cx="3434648" cy="4894531"/>
          </a:xfrm>
          <a:gradFill flip="none" rotWithShape="1">
            <a:gsLst>
              <a:gs pos="0">
                <a:schemeClr val="tx2">
                  <a:lumMod val="40000"/>
                  <a:lumOff val="60000"/>
                  <a:tint val="66000"/>
                  <a:satMod val="160000"/>
                </a:schemeClr>
              </a:gs>
              <a:gs pos="50000">
                <a:schemeClr val="tx2">
                  <a:lumMod val="40000"/>
                  <a:lumOff val="60000"/>
                  <a:tint val="44500"/>
                  <a:satMod val="160000"/>
                </a:schemeClr>
              </a:gs>
              <a:gs pos="100000">
                <a:schemeClr val="tx2">
                  <a:lumMod val="40000"/>
                  <a:lumOff val="60000"/>
                  <a:tint val="23500"/>
                  <a:satMod val="160000"/>
                </a:schemeClr>
              </a:gs>
            </a:gsLst>
            <a:lin ang="2700000" scaled="1"/>
            <a:tileRect/>
          </a:gradFill>
        </p:spPr>
        <p:txBody>
          <a:bodyPr>
            <a:normAutofit/>
          </a:bodyPr>
          <a:lstStyle/>
          <a:p>
            <a:r>
              <a:rPr lang="en-US" b="1" dirty="0"/>
              <a:t>Each season we can see tendencies in the quantities of the inventory:</a:t>
            </a:r>
          </a:p>
          <a:p>
            <a:pPr lvl="1">
              <a:buFont typeface="Wingdings" panose="05000000000000000000" pitchFamily="2" charset="2"/>
              <a:buChar char="Ø"/>
            </a:pPr>
            <a:r>
              <a:rPr lang="en-US" sz="1800" dirty="0"/>
              <a:t>The winter inventory always decreases after fall.</a:t>
            </a:r>
          </a:p>
          <a:p>
            <a:pPr lvl="1">
              <a:buFont typeface="Wingdings" panose="05000000000000000000" pitchFamily="2" charset="2"/>
              <a:buChar char="Ø"/>
            </a:pPr>
            <a:r>
              <a:rPr lang="en-US" sz="1800" dirty="0"/>
              <a:t>The spring and summer inventory tends to increase.</a:t>
            </a:r>
          </a:p>
          <a:p>
            <a:pPr lvl="1">
              <a:buFont typeface="Wingdings" panose="05000000000000000000" pitchFamily="2" charset="2"/>
              <a:buChar char="Ø"/>
            </a:pPr>
            <a:r>
              <a:rPr lang="en-US" sz="1800" dirty="0"/>
              <a:t>This year the inventory is lower after last year’s fall.</a:t>
            </a:r>
          </a:p>
          <a:p>
            <a:pPr marL="228600" lvl="1" indent="0">
              <a:buNone/>
            </a:pPr>
            <a:r>
              <a:rPr lang="en-US" sz="1800" dirty="0"/>
              <a:t>This indicates that the inventory is affected by the seasons, although this year shows something different and this could be because of the pandemic</a:t>
            </a:r>
            <a:r>
              <a:rPr lang="en-US" dirty="0"/>
              <a:t>.</a:t>
            </a:r>
          </a:p>
        </p:txBody>
      </p:sp>
      <p:sp>
        <p:nvSpPr>
          <p:cNvPr id="23" name="Rectangle 22">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Slide Number Placeholder 3">
            <a:extLst>
              <a:ext uri="{FF2B5EF4-FFF2-40B4-BE49-F238E27FC236}">
                <a16:creationId xmlns:a16="http://schemas.microsoft.com/office/drawing/2014/main" id="{0071E6B9-22B2-4B33-BC80-655C614D64FA}"/>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28</a:t>
            </a:fld>
            <a:endParaRPr lang="en-US"/>
          </a:p>
        </p:txBody>
      </p:sp>
      <p:pic>
        <p:nvPicPr>
          <p:cNvPr id="13" name="Picture 12">
            <a:extLst>
              <a:ext uri="{FF2B5EF4-FFF2-40B4-BE49-F238E27FC236}">
                <a16:creationId xmlns:a16="http://schemas.microsoft.com/office/drawing/2014/main" id="{BFB8933C-F8A9-4F60-84FB-4A78519EE573}"/>
              </a:ext>
            </a:extLst>
          </p:cNvPr>
          <p:cNvPicPr>
            <a:picLocks noChangeAspect="1"/>
          </p:cNvPicPr>
          <p:nvPr/>
        </p:nvPicPr>
        <p:blipFill>
          <a:blip r:embed="rId2"/>
          <a:stretch>
            <a:fillRect/>
          </a:stretch>
        </p:blipFill>
        <p:spPr>
          <a:xfrm>
            <a:off x="4657802" y="1344707"/>
            <a:ext cx="6368785" cy="4118378"/>
          </a:xfrm>
          <a:prstGeom prst="rect">
            <a:avLst/>
          </a:prstGeom>
        </p:spPr>
      </p:pic>
    </p:spTree>
    <p:extLst>
      <p:ext uri="{BB962C8B-B14F-4D97-AF65-F5344CB8AC3E}">
        <p14:creationId xmlns:p14="http://schemas.microsoft.com/office/powerpoint/2010/main" val="33709481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27DD577-78A1-41E8-80EE-2FF43DCE1B15}"/>
              </a:ext>
            </a:extLst>
          </p:cNvPr>
          <p:cNvPicPr>
            <a:picLocks noGrp="1" noChangeAspect="1"/>
          </p:cNvPicPr>
          <p:nvPr>
            <p:ph idx="1"/>
          </p:nvPr>
        </p:nvPicPr>
        <p:blipFill>
          <a:blip r:embed="rId2"/>
          <a:stretch>
            <a:fillRect/>
          </a:stretch>
        </p:blipFill>
        <p:spPr>
          <a:xfrm>
            <a:off x="1167414" y="1140781"/>
            <a:ext cx="9992138" cy="4678532"/>
          </a:xfrm>
          <a:prstGeom prst="rect">
            <a:avLst/>
          </a:prstGeom>
        </p:spPr>
      </p:pic>
      <p:sp>
        <p:nvSpPr>
          <p:cNvPr id="4" name="Slide Number Placeholder 3">
            <a:extLst>
              <a:ext uri="{FF2B5EF4-FFF2-40B4-BE49-F238E27FC236}">
                <a16:creationId xmlns:a16="http://schemas.microsoft.com/office/drawing/2014/main" id="{6874BC58-1D93-4164-B075-1C084D78FC51}"/>
              </a:ext>
            </a:extLst>
          </p:cNvPr>
          <p:cNvSpPr>
            <a:spLocks noGrp="1"/>
          </p:cNvSpPr>
          <p:nvPr>
            <p:ph type="sldNum" sz="quarter" idx="12"/>
          </p:nvPr>
        </p:nvSpPr>
        <p:spPr/>
        <p:txBody>
          <a:bodyPr/>
          <a:lstStyle/>
          <a:p>
            <a:fld id="{8A7A6979-0714-4377-B894-6BE4C2D6E202}" type="slidenum">
              <a:rPr lang="en-US" smtClean="0"/>
              <a:pPr/>
              <a:t>29</a:t>
            </a:fld>
            <a:endParaRPr lang="en-US" dirty="0"/>
          </a:p>
        </p:txBody>
      </p:sp>
      <p:sp>
        <p:nvSpPr>
          <p:cNvPr id="6" name="Title 1">
            <a:extLst>
              <a:ext uri="{FF2B5EF4-FFF2-40B4-BE49-F238E27FC236}">
                <a16:creationId xmlns:a16="http://schemas.microsoft.com/office/drawing/2014/main" id="{4EA5FCC7-5EF8-4162-B788-FF694DE780DD}"/>
              </a:ext>
            </a:extLst>
          </p:cNvPr>
          <p:cNvSpPr>
            <a:spLocks noGrp="1"/>
          </p:cNvSpPr>
          <p:nvPr>
            <p:ph type="title"/>
          </p:nvPr>
        </p:nvSpPr>
        <p:spPr>
          <a:xfrm>
            <a:off x="809946" y="411855"/>
            <a:ext cx="10569667" cy="306280"/>
          </a:xfrm>
          <a:solidFill>
            <a:schemeClr val="accent2">
              <a:lumMod val="60000"/>
              <a:lumOff val="40000"/>
            </a:schemeClr>
          </a:solidFill>
        </p:spPr>
        <p:txBody>
          <a:bodyPr>
            <a:noAutofit/>
          </a:bodyPr>
          <a:lstStyle/>
          <a:p>
            <a:r>
              <a:rPr lang="en-US" sz="1800" dirty="0"/>
              <a:t>Clean up – process – house sale prices datafile</a:t>
            </a:r>
          </a:p>
        </p:txBody>
      </p:sp>
    </p:spTree>
    <p:extLst>
      <p:ext uri="{BB962C8B-B14F-4D97-AF65-F5344CB8AC3E}">
        <p14:creationId xmlns:p14="http://schemas.microsoft.com/office/powerpoint/2010/main" val="12651878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A333BF1-B2A7-CF4E-9410-B2F12088E310}"/>
              </a:ext>
            </a:extLst>
          </p:cNvPr>
          <p:cNvSpPr>
            <a:spLocks noGrp="1"/>
          </p:cNvSpPr>
          <p:nvPr>
            <p:ph type="title"/>
          </p:nvPr>
        </p:nvSpPr>
        <p:spPr>
          <a:xfrm>
            <a:off x="2231136" y="467418"/>
            <a:ext cx="7729728" cy="1188720"/>
          </a:xfrm>
          <a:solidFill>
            <a:srgbClr val="FFFFFF"/>
          </a:solidFill>
        </p:spPr>
        <p:txBody>
          <a:bodyPr>
            <a:normAutofit/>
          </a:bodyPr>
          <a:lstStyle/>
          <a:p>
            <a:r>
              <a:rPr lang="en-US" dirty="0"/>
              <a:t>Overview</a:t>
            </a:r>
          </a:p>
        </p:txBody>
      </p:sp>
      <p:sp>
        <p:nvSpPr>
          <p:cNvPr id="3" name="Content Placeholder 2">
            <a:extLst>
              <a:ext uri="{FF2B5EF4-FFF2-40B4-BE49-F238E27FC236}">
                <a16:creationId xmlns:a16="http://schemas.microsoft.com/office/drawing/2014/main" id="{923C91C6-18DD-524E-AF5C-9CDCA254BF5B}"/>
              </a:ext>
            </a:extLst>
          </p:cNvPr>
          <p:cNvSpPr>
            <a:spLocks noGrp="1"/>
          </p:cNvSpPr>
          <p:nvPr>
            <p:ph idx="1"/>
          </p:nvPr>
        </p:nvSpPr>
        <p:spPr>
          <a:xfrm>
            <a:off x="1706062" y="2291262"/>
            <a:ext cx="8779512" cy="2879256"/>
          </a:xfrm>
        </p:spPr>
        <p:txBody>
          <a:bodyPr>
            <a:normAutofit fontScale="92500" lnSpcReduction="10000"/>
          </a:bodyPr>
          <a:lstStyle/>
          <a:p>
            <a:pPr marL="0" indent="0">
              <a:buNone/>
            </a:pPr>
            <a:endParaRPr lang="en-US" dirty="0">
              <a:solidFill>
                <a:srgbClr val="404040"/>
              </a:solidFill>
            </a:endParaRPr>
          </a:p>
          <a:p>
            <a:r>
              <a:rPr lang="en-US" dirty="0">
                <a:solidFill>
                  <a:schemeClr val="tx1"/>
                </a:solidFill>
              </a:rPr>
              <a:t>How does unemployment rate correlate with housing prices?</a:t>
            </a:r>
          </a:p>
          <a:p>
            <a:r>
              <a:rPr lang="en-US" dirty="0">
                <a:solidFill>
                  <a:schemeClr val="tx1"/>
                </a:solidFill>
              </a:rPr>
              <a:t>How does population impact housing value?</a:t>
            </a:r>
          </a:p>
          <a:p>
            <a:r>
              <a:rPr lang="en-US" dirty="0">
                <a:solidFill>
                  <a:schemeClr val="tx1"/>
                </a:solidFill>
              </a:rPr>
              <a:t>What are the top 10 states with most increase in housing value?</a:t>
            </a:r>
          </a:p>
          <a:p>
            <a:r>
              <a:rPr lang="en-US" dirty="0">
                <a:solidFill>
                  <a:schemeClr val="tx1"/>
                </a:solidFill>
              </a:rPr>
              <a:t>What are the states with more than 25% increase in housing value? </a:t>
            </a:r>
          </a:p>
          <a:p>
            <a:r>
              <a:rPr lang="en-US" dirty="0">
                <a:solidFill>
                  <a:schemeClr val="tx1"/>
                </a:solidFill>
              </a:rPr>
              <a:t>How do different states rank in housing affordability?</a:t>
            </a:r>
          </a:p>
          <a:p>
            <a:r>
              <a:rPr lang="en-US" dirty="0">
                <a:solidFill>
                  <a:schemeClr val="tx1"/>
                </a:solidFill>
              </a:rPr>
              <a:t>What states have the longest &amp; shortest days pending on Zillow?</a:t>
            </a:r>
          </a:p>
          <a:p>
            <a:r>
              <a:rPr lang="en-US" dirty="0">
                <a:solidFill>
                  <a:schemeClr val="tx1"/>
                </a:solidFill>
              </a:rPr>
              <a:t>Do the seasons affect the inventory and the price of the houses in the us?</a:t>
            </a:r>
          </a:p>
        </p:txBody>
      </p:sp>
      <p:sp>
        <p:nvSpPr>
          <p:cNvPr id="4" name="Slide Number Placeholder 3">
            <a:extLst>
              <a:ext uri="{FF2B5EF4-FFF2-40B4-BE49-F238E27FC236}">
                <a16:creationId xmlns:a16="http://schemas.microsoft.com/office/drawing/2014/main" id="{EAF5289E-9B9C-6442-A1AE-965BF47886C4}"/>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3</a:t>
            </a:fld>
            <a:endParaRPr lang="en-US"/>
          </a:p>
        </p:txBody>
      </p:sp>
    </p:spTree>
    <p:extLst>
      <p:ext uri="{BB962C8B-B14F-4D97-AF65-F5344CB8AC3E}">
        <p14:creationId xmlns:p14="http://schemas.microsoft.com/office/powerpoint/2010/main" val="339811839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CF221B-9AE8-4F85-9955-73B6ED9655D8}"/>
              </a:ext>
            </a:extLst>
          </p:cNvPr>
          <p:cNvSpPr>
            <a:spLocks noGrp="1"/>
          </p:cNvSpPr>
          <p:nvPr>
            <p:ph type="title"/>
          </p:nvPr>
        </p:nvSpPr>
        <p:spPr>
          <a:xfrm>
            <a:off x="809946" y="411855"/>
            <a:ext cx="10569667" cy="306280"/>
          </a:xfrm>
          <a:solidFill>
            <a:schemeClr val="accent2">
              <a:lumMod val="60000"/>
              <a:lumOff val="40000"/>
            </a:schemeClr>
          </a:solidFill>
        </p:spPr>
        <p:txBody>
          <a:bodyPr>
            <a:noAutofit/>
          </a:bodyPr>
          <a:lstStyle/>
          <a:p>
            <a:r>
              <a:rPr lang="en-US" sz="1800" dirty="0"/>
              <a:t>Comparing prices seasonally – single family homes</a:t>
            </a:r>
          </a:p>
        </p:txBody>
      </p:sp>
      <p:sp>
        <p:nvSpPr>
          <p:cNvPr id="9" name="Content Placeholder 8">
            <a:extLst>
              <a:ext uri="{FF2B5EF4-FFF2-40B4-BE49-F238E27FC236}">
                <a16:creationId xmlns:a16="http://schemas.microsoft.com/office/drawing/2014/main" id="{61C876EB-A4E8-4675-A243-AC9051C4E60D}"/>
              </a:ext>
            </a:extLst>
          </p:cNvPr>
          <p:cNvSpPr>
            <a:spLocks noGrp="1"/>
          </p:cNvSpPr>
          <p:nvPr>
            <p:ph idx="1"/>
          </p:nvPr>
        </p:nvSpPr>
        <p:spPr>
          <a:xfrm>
            <a:off x="803244" y="1046285"/>
            <a:ext cx="3371148" cy="4854965"/>
          </a:xfrm>
          <a:gradFill flip="none" rotWithShape="1">
            <a:gsLst>
              <a:gs pos="0">
                <a:schemeClr val="accent2">
                  <a:lumMod val="60000"/>
                  <a:lumOff val="40000"/>
                  <a:tint val="66000"/>
                  <a:satMod val="160000"/>
                </a:schemeClr>
              </a:gs>
              <a:gs pos="50000">
                <a:schemeClr val="accent2">
                  <a:lumMod val="60000"/>
                  <a:lumOff val="40000"/>
                  <a:tint val="44500"/>
                  <a:satMod val="160000"/>
                </a:schemeClr>
              </a:gs>
              <a:gs pos="100000">
                <a:schemeClr val="accent2">
                  <a:lumMod val="60000"/>
                  <a:lumOff val="40000"/>
                  <a:tint val="23500"/>
                  <a:satMod val="160000"/>
                </a:schemeClr>
              </a:gs>
            </a:gsLst>
            <a:lin ang="2700000" scaled="1"/>
            <a:tileRect/>
          </a:gradFill>
        </p:spPr>
        <p:txBody>
          <a:bodyPr>
            <a:normAutofit/>
          </a:bodyPr>
          <a:lstStyle/>
          <a:p>
            <a:r>
              <a:rPr lang="en-US" b="1" dirty="0"/>
              <a:t>Each season we can see tendencies in the prices:</a:t>
            </a:r>
            <a:endParaRPr lang="en-US" dirty="0"/>
          </a:p>
          <a:p>
            <a:pPr lvl="1">
              <a:buFont typeface="Wingdings" panose="05000000000000000000" pitchFamily="2" charset="2"/>
              <a:buChar char="Ø"/>
            </a:pPr>
            <a:r>
              <a:rPr lang="en-US" dirty="0"/>
              <a:t>In winter the prices tend to decrease.</a:t>
            </a:r>
          </a:p>
          <a:p>
            <a:pPr lvl="1">
              <a:buFont typeface="Wingdings" panose="05000000000000000000" pitchFamily="2" charset="2"/>
              <a:buChar char="Ø"/>
            </a:pPr>
            <a:r>
              <a:rPr lang="en-US" dirty="0"/>
              <a:t>In spring the prices increase.</a:t>
            </a:r>
          </a:p>
          <a:p>
            <a:pPr lvl="1">
              <a:buFont typeface="Wingdings" panose="05000000000000000000" pitchFamily="2" charset="2"/>
              <a:buChar char="Ø"/>
            </a:pPr>
            <a:r>
              <a:rPr lang="en-US" dirty="0"/>
              <a:t>Summer and fall tend to increase the same as spring.  </a:t>
            </a:r>
          </a:p>
          <a:p>
            <a:pPr marL="228600" lvl="1" indent="0">
              <a:buNone/>
            </a:pPr>
            <a:r>
              <a:rPr lang="en-US" dirty="0"/>
              <a:t>This indicates that the prices are also affected by the season although overall the prices continue to increase.</a:t>
            </a:r>
          </a:p>
          <a:p>
            <a:endParaRPr lang="en-US" dirty="0"/>
          </a:p>
        </p:txBody>
      </p:sp>
      <p:sp>
        <p:nvSpPr>
          <p:cNvPr id="12" name="Rectangle 11">
            <a:extLst>
              <a:ext uri="{FF2B5EF4-FFF2-40B4-BE49-F238E27FC236}">
                <a16:creationId xmlns:a16="http://schemas.microsoft.com/office/drawing/2014/main" id="{6515FC82-3453-4CBE-8895-4CCFF33952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94182" y="964692"/>
            <a:ext cx="6885432" cy="4936558"/>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C5FD847B-65C0-4027-8DFC-70CB42451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657802" y="1128683"/>
            <a:ext cx="6558192" cy="460857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4">
            <a:extLst>
              <a:ext uri="{FF2B5EF4-FFF2-40B4-BE49-F238E27FC236}">
                <a16:creationId xmlns:a16="http://schemas.microsoft.com/office/drawing/2014/main" id="{6EBF85B2-8841-4654-81AB-2BB4F92231A3}"/>
              </a:ext>
            </a:extLst>
          </p:cNvPr>
          <p:cNvPicPr>
            <a:picLocks noChangeAspect="1"/>
          </p:cNvPicPr>
          <p:nvPr/>
        </p:nvPicPr>
        <p:blipFill>
          <a:blip r:embed="rId2"/>
          <a:stretch>
            <a:fillRect/>
          </a:stretch>
        </p:blipFill>
        <p:spPr>
          <a:xfrm>
            <a:off x="5419740" y="1293275"/>
            <a:ext cx="5034316" cy="4279392"/>
          </a:xfrm>
          <a:prstGeom prst="rect">
            <a:avLst/>
          </a:prstGeom>
        </p:spPr>
      </p:pic>
      <p:sp>
        <p:nvSpPr>
          <p:cNvPr id="4" name="Slide Number Placeholder 3">
            <a:extLst>
              <a:ext uri="{FF2B5EF4-FFF2-40B4-BE49-F238E27FC236}">
                <a16:creationId xmlns:a16="http://schemas.microsoft.com/office/drawing/2014/main" id="{49AFCC75-0CF9-41A7-8B2E-8E71071E5543}"/>
              </a:ext>
            </a:extLst>
          </p:cNvPr>
          <p:cNvSpPr>
            <a:spLocks noGrp="1"/>
          </p:cNvSpPr>
          <p:nvPr>
            <p:ph type="sldNum" sz="quarter" idx="12"/>
          </p:nvPr>
        </p:nvSpPr>
        <p:spPr>
          <a:xfrm>
            <a:off x="10758922" y="6217920"/>
            <a:ext cx="365760" cy="365760"/>
          </a:xfrm>
        </p:spPr>
        <p:txBody>
          <a:bodyPr>
            <a:normAutofit/>
          </a:bodyPr>
          <a:lstStyle/>
          <a:p>
            <a:pPr>
              <a:lnSpc>
                <a:spcPct val="90000"/>
              </a:lnSpc>
              <a:spcAft>
                <a:spcPts val="600"/>
              </a:spcAft>
            </a:pPr>
            <a:fld id="{8A7A6979-0714-4377-B894-6BE4C2D6E202}" type="slidenum">
              <a:rPr lang="en-US" smtClean="0"/>
              <a:pPr>
                <a:lnSpc>
                  <a:spcPct val="90000"/>
                </a:lnSpc>
                <a:spcAft>
                  <a:spcPts val="600"/>
                </a:spcAft>
              </a:pPr>
              <a:t>30</a:t>
            </a:fld>
            <a:endParaRPr lang="en-US"/>
          </a:p>
        </p:txBody>
      </p:sp>
      <mc:AlternateContent xmlns:mc="http://schemas.openxmlformats.org/markup-compatibility/2006" xmlns:p14="http://schemas.microsoft.com/office/powerpoint/2010/main">
        <mc:Choice Requires="p14">
          <p:contentPart p14:bwMode="auto" r:id="rId3">
            <p14:nvContentPartPr>
              <p14:cNvPr id="6" name="Ink 5">
                <a:extLst>
                  <a:ext uri="{FF2B5EF4-FFF2-40B4-BE49-F238E27FC236}">
                    <a16:creationId xmlns:a16="http://schemas.microsoft.com/office/drawing/2014/main" id="{8AC45BB3-0C8A-4C51-82C0-895E3BD9A807}"/>
                  </a:ext>
                </a:extLst>
              </p14:cNvPr>
              <p14:cNvContentPartPr/>
              <p14:nvPr/>
            </p14:nvContentPartPr>
            <p14:xfrm>
              <a:off x="5956826" y="2554231"/>
              <a:ext cx="4177440" cy="360"/>
            </p14:xfrm>
          </p:contentPart>
        </mc:Choice>
        <mc:Fallback xmlns="">
          <p:pic>
            <p:nvPicPr>
              <p:cNvPr id="6" name="Ink 5">
                <a:extLst>
                  <a:ext uri="{FF2B5EF4-FFF2-40B4-BE49-F238E27FC236}">
                    <a16:creationId xmlns:a16="http://schemas.microsoft.com/office/drawing/2014/main" id="{8AC45BB3-0C8A-4C51-82C0-895E3BD9A807}"/>
                  </a:ext>
                </a:extLst>
              </p:cNvPr>
              <p:cNvPicPr/>
              <p:nvPr/>
            </p:nvPicPr>
            <p:blipFill>
              <a:blip r:embed="rId4"/>
              <a:stretch>
                <a:fillRect/>
              </a:stretch>
            </p:blipFill>
            <p:spPr>
              <a:xfrm>
                <a:off x="5902826" y="2446591"/>
                <a:ext cx="42850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7" name="Ink 6">
                <a:extLst>
                  <a:ext uri="{FF2B5EF4-FFF2-40B4-BE49-F238E27FC236}">
                    <a16:creationId xmlns:a16="http://schemas.microsoft.com/office/drawing/2014/main" id="{D852FD2E-34E3-4BAB-AF53-FC8FE3DB99F5}"/>
                  </a:ext>
                </a:extLst>
              </p14:cNvPr>
              <p14:cNvContentPartPr/>
              <p14:nvPr/>
            </p14:nvContentPartPr>
            <p14:xfrm>
              <a:off x="5970146" y="3872911"/>
              <a:ext cx="4133880" cy="360"/>
            </p14:xfrm>
          </p:contentPart>
        </mc:Choice>
        <mc:Fallback xmlns="">
          <p:pic>
            <p:nvPicPr>
              <p:cNvPr id="7" name="Ink 6">
                <a:extLst>
                  <a:ext uri="{FF2B5EF4-FFF2-40B4-BE49-F238E27FC236}">
                    <a16:creationId xmlns:a16="http://schemas.microsoft.com/office/drawing/2014/main" id="{D852FD2E-34E3-4BAB-AF53-FC8FE3DB99F5}"/>
                  </a:ext>
                </a:extLst>
              </p:cNvPr>
              <p:cNvPicPr/>
              <p:nvPr/>
            </p:nvPicPr>
            <p:blipFill>
              <a:blip r:embed="rId6"/>
              <a:stretch>
                <a:fillRect/>
              </a:stretch>
            </p:blipFill>
            <p:spPr>
              <a:xfrm>
                <a:off x="5916146" y="3765271"/>
                <a:ext cx="424152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C6DEFA43-66C5-4FAC-909B-5E9FF88A6FE4}"/>
                  </a:ext>
                </a:extLst>
              </p14:cNvPr>
              <p14:cNvContentPartPr/>
              <p14:nvPr/>
            </p14:nvContentPartPr>
            <p14:xfrm>
              <a:off x="5939186" y="4934191"/>
              <a:ext cx="4252320" cy="360"/>
            </p14:xfrm>
          </p:contentPart>
        </mc:Choice>
        <mc:Fallback xmlns="">
          <p:pic>
            <p:nvPicPr>
              <p:cNvPr id="8" name="Ink 7">
                <a:extLst>
                  <a:ext uri="{FF2B5EF4-FFF2-40B4-BE49-F238E27FC236}">
                    <a16:creationId xmlns:a16="http://schemas.microsoft.com/office/drawing/2014/main" id="{C6DEFA43-66C5-4FAC-909B-5E9FF88A6FE4}"/>
                  </a:ext>
                </a:extLst>
              </p:cNvPr>
              <p:cNvPicPr/>
              <p:nvPr/>
            </p:nvPicPr>
            <p:blipFill>
              <a:blip r:embed="rId8"/>
              <a:stretch>
                <a:fillRect/>
              </a:stretch>
            </p:blipFill>
            <p:spPr>
              <a:xfrm>
                <a:off x="5885186" y="4826191"/>
                <a:ext cx="435996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A8B4DB7F-3F99-4C84-8A5D-7340C82BE8D6}"/>
                  </a:ext>
                </a:extLst>
              </p14:cNvPr>
              <p14:cNvContentPartPr/>
              <p14:nvPr/>
            </p14:nvContentPartPr>
            <p14:xfrm>
              <a:off x="5956826" y="3549631"/>
              <a:ext cx="4163040" cy="360"/>
            </p14:xfrm>
          </p:contentPart>
        </mc:Choice>
        <mc:Fallback xmlns="">
          <p:pic>
            <p:nvPicPr>
              <p:cNvPr id="13" name="Ink 12">
                <a:extLst>
                  <a:ext uri="{FF2B5EF4-FFF2-40B4-BE49-F238E27FC236}">
                    <a16:creationId xmlns:a16="http://schemas.microsoft.com/office/drawing/2014/main" id="{A8B4DB7F-3F99-4C84-8A5D-7340C82BE8D6}"/>
                  </a:ext>
                </a:extLst>
              </p:cNvPr>
              <p:cNvPicPr/>
              <p:nvPr/>
            </p:nvPicPr>
            <p:blipFill>
              <a:blip r:embed="rId10"/>
              <a:stretch>
                <a:fillRect/>
              </a:stretch>
            </p:blipFill>
            <p:spPr>
              <a:xfrm>
                <a:off x="5902826" y="3441631"/>
                <a:ext cx="4270680" cy="216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5" name="Ink 14">
                <a:extLst>
                  <a:ext uri="{FF2B5EF4-FFF2-40B4-BE49-F238E27FC236}">
                    <a16:creationId xmlns:a16="http://schemas.microsoft.com/office/drawing/2014/main" id="{32E90453-D265-481F-A867-111759AE9DA6}"/>
                  </a:ext>
                </a:extLst>
              </p14:cNvPr>
              <p14:cNvContentPartPr/>
              <p14:nvPr/>
            </p14:nvContentPartPr>
            <p14:xfrm>
              <a:off x="5939186" y="4601551"/>
              <a:ext cx="4198320" cy="360"/>
            </p14:xfrm>
          </p:contentPart>
        </mc:Choice>
        <mc:Fallback xmlns="">
          <p:pic>
            <p:nvPicPr>
              <p:cNvPr id="15" name="Ink 14">
                <a:extLst>
                  <a:ext uri="{FF2B5EF4-FFF2-40B4-BE49-F238E27FC236}">
                    <a16:creationId xmlns:a16="http://schemas.microsoft.com/office/drawing/2014/main" id="{32E90453-D265-481F-A867-111759AE9DA6}"/>
                  </a:ext>
                </a:extLst>
              </p:cNvPr>
              <p:cNvPicPr/>
              <p:nvPr/>
            </p:nvPicPr>
            <p:blipFill>
              <a:blip r:embed="rId12"/>
              <a:stretch>
                <a:fillRect/>
              </a:stretch>
            </p:blipFill>
            <p:spPr>
              <a:xfrm>
                <a:off x="5885186" y="4493551"/>
                <a:ext cx="4305960" cy="216000"/>
              </a:xfrm>
              <a:prstGeom prst="rect">
                <a:avLst/>
              </a:prstGeom>
            </p:spPr>
          </p:pic>
        </mc:Fallback>
      </mc:AlternateContent>
    </p:spTree>
    <p:extLst>
      <p:ext uri="{BB962C8B-B14F-4D97-AF65-F5344CB8AC3E}">
        <p14:creationId xmlns:p14="http://schemas.microsoft.com/office/powerpoint/2010/main" val="1985634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EC7FF834-B204-4967-8D47-8BB36EAF0E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
            <a:ext cx="12192000" cy="685800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4">
            <a:extLst>
              <a:ext uri="{FF2B5EF4-FFF2-40B4-BE49-F238E27FC236}">
                <a16:creationId xmlns:a16="http://schemas.microsoft.com/office/drawing/2014/main" id="{F780A22D-61EA-43E3-BD94-3E39CF9021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918509"/>
            <a:ext cx="12192000" cy="1939491"/>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1">
            <a:extLst>
              <a:ext uri="{FF2B5EF4-FFF2-40B4-BE49-F238E27FC236}">
                <a16:creationId xmlns:a16="http://schemas.microsoft.com/office/drawing/2014/main" id="{508C458E-E852-4382-8636-4EC1EDDFB661}"/>
              </a:ext>
            </a:extLst>
          </p:cNvPr>
          <p:cNvSpPr>
            <a:spLocks noGrp="1"/>
          </p:cNvSpPr>
          <p:nvPr>
            <p:ph type="title"/>
          </p:nvPr>
        </p:nvSpPr>
        <p:spPr>
          <a:xfrm>
            <a:off x="1771650" y="5410777"/>
            <a:ext cx="8361485" cy="990023"/>
          </a:xfrm>
        </p:spPr>
        <p:txBody>
          <a:bodyPr vert="horz" lIns="274320" tIns="182880" rIns="274320" bIns="182880" rtlCol="0" anchor="ctr" anchorCtr="1">
            <a:normAutofit/>
          </a:bodyPr>
          <a:lstStyle/>
          <a:p>
            <a:r>
              <a:rPr lang="en-US" sz="1800" dirty="0"/>
              <a:t>Comparing prices seasonally – single family homes</a:t>
            </a:r>
          </a:p>
        </p:txBody>
      </p:sp>
      <p:pic>
        <p:nvPicPr>
          <p:cNvPr id="7" name="Content Placeholder 6">
            <a:extLst>
              <a:ext uri="{FF2B5EF4-FFF2-40B4-BE49-F238E27FC236}">
                <a16:creationId xmlns:a16="http://schemas.microsoft.com/office/drawing/2014/main" id="{A362B352-B8CC-46ED-8AC7-7B99011B85B6}"/>
              </a:ext>
            </a:extLst>
          </p:cNvPr>
          <p:cNvPicPr>
            <a:picLocks noGrp="1" noChangeAspect="1"/>
          </p:cNvPicPr>
          <p:nvPr>
            <p:ph idx="1"/>
          </p:nvPr>
        </p:nvPicPr>
        <p:blipFill>
          <a:blip r:embed="rId2"/>
          <a:stretch>
            <a:fillRect/>
          </a:stretch>
        </p:blipFill>
        <p:spPr>
          <a:xfrm>
            <a:off x="467701" y="348426"/>
            <a:ext cx="10474101" cy="3572942"/>
          </a:xfrm>
          <a:prstGeom prst="rect">
            <a:avLst/>
          </a:prstGeom>
        </p:spPr>
      </p:pic>
      <p:sp>
        <p:nvSpPr>
          <p:cNvPr id="4" name="Slide Number Placeholder 3">
            <a:extLst>
              <a:ext uri="{FF2B5EF4-FFF2-40B4-BE49-F238E27FC236}">
                <a16:creationId xmlns:a16="http://schemas.microsoft.com/office/drawing/2014/main" id="{51BD03F9-9387-4ADB-A1C9-FD1DD19F1B7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smtClean="0"/>
              <a:pPr>
                <a:lnSpc>
                  <a:spcPct val="90000"/>
                </a:lnSpc>
                <a:spcAft>
                  <a:spcPts val="600"/>
                </a:spcAft>
              </a:pPr>
              <a:t>31</a:t>
            </a:fld>
            <a:endParaRPr lang="en-US"/>
          </a:p>
        </p:txBody>
      </p:sp>
      <p:sp>
        <p:nvSpPr>
          <p:cNvPr id="10" name="TextBox 9">
            <a:extLst>
              <a:ext uri="{FF2B5EF4-FFF2-40B4-BE49-F238E27FC236}">
                <a16:creationId xmlns:a16="http://schemas.microsoft.com/office/drawing/2014/main" id="{8F4F2123-FF48-4BBD-A5CF-EB6287285403}"/>
              </a:ext>
            </a:extLst>
          </p:cNvPr>
          <p:cNvSpPr txBox="1"/>
          <p:nvPr/>
        </p:nvSpPr>
        <p:spPr>
          <a:xfrm>
            <a:off x="2132135" y="4286895"/>
            <a:ext cx="8247185" cy="369332"/>
          </a:xfrm>
          <a:prstGeom prst="rect">
            <a:avLst/>
          </a:prstGeom>
          <a:noFill/>
        </p:spPr>
        <p:txBody>
          <a:bodyPr wrap="square" rtlCol="0">
            <a:spAutoFit/>
          </a:bodyPr>
          <a:lstStyle/>
          <a:p>
            <a:pPr marL="285750" indent="-285750">
              <a:buFont typeface="Wingdings" panose="05000000000000000000" pitchFamily="2" charset="2"/>
              <a:buChar char="Ø"/>
            </a:pPr>
            <a:r>
              <a:rPr lang="en-US" dirty="0"/>
              <a:t>Every winter is a low price point and increases in spring.</a:t>
            </a:r>
          </a:p>
        </p:txBody>
      </p:sp>
    </p:spTree>
    <p:extLst>
      <p:ext uri="{BB962C8B-B14F-4D97-AF65-F5344CB8AC3E}">
        <p14:creationId xmlns:p14="http://schemas.microsoft.com/office/powerpoint/2010/main" val="37832063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F24D7060-6937-4CA0-98C0-9F549FCCDD9B}"/>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smtClean="0"/>
              <a:pPr>
                <a:lnSpc>
                  <a:spcPct val="90000"/>
                </a:lnSpc>
                <a:spcAft>
                  <a:spcPts val="600"/>
                </a:spcAft>
              </a:pPr>
              <a:t>32</a:t>
            </a:fld>
            <a:endParaRPr lang="en-US"/>
          </a:p>
        </p:txBody>
      </p:sp>
      <p:sp>
        <p:nvSpPr>
          <p:cNvPr id="8" name="TextBox 7">
            <a:extLst>
              <a:ext uri="{FF2B5EF4-FFF2-40B4-BE49-F238E27FC236}">
                <a16:creationId xmlns:a16="http://schemas.microsoft.com/office/drawing/2014/main" id="{4273FFFB-691F-4EF2-B11F-52C7F2077BE3}"/>
              </a:ext>
            </a:extLst>
          </p:cNvPr>
          <p:cNvSpPr txBox="1"/>
          <p:nvPr/>
        </p:nvSpPr>
        <p:spPr>
          <a:xfrm>
            <a:off x="146482" y="408372"/>
            <a:ext cx="2268244" cy="369332"/>
          </a:xfrm>
          <a:prstGeom prst="rect">
            <a:avLst/>
          </a:prstGeom>
          <a:noFill/>
        </p:spPr>
        <p:txBody>
          <a:bodyPr wrap="square" rtlCol="0">
            <a:spAutoFit/>
          </a:bodyPr>
          <a:lstStyle/>
          <a:p>
            <a:endParaRPr lang="en-US" u="sng" dirty="0"/>
          </a:p>
        </p:txBody>
      </p:sp>
      <p:sp>
        <p:nvSpPr>
          <p:cNvPr id="11" name="Content Placeholder 10">
            <a:extLst>
              <a:ext uri="{FF2B5EF4-FFF2-40B4-BE49-F238E27FC236}">
                <a16:creationId xmlns:a16="http://schemas.microsoft.com/office/drawing/2014/main" id="{8B68F4BD-6499-4854-BEF2-F5FC56A253CF}"/>
              </a:ext>
            </a:extLst>
          </p:cNvPr>
          <p:cNvSpPr>
            <a:spLocks noGrp="1"/>
          </p:cNvSpPr>
          <p:nvPr>
            <p:ph idx="1"/>
          </p:nvPr>
        </p:nvSpPr>
        <p:spPr>
          <a:xfrm>
            <a:off x="321381" y="5683461"/>
            <a:ext cx="10216197" cy="792072"/>
          </a:xfrm>
        </p:spPr>
        <p:txBody>
          <a:bodyPr>
            <a:normAutofit/>
          </a:bodyPr>
          <a:lstStyle/>
          <a:p>
            <a:r>
              <a:rPr lang="en-US" dirty="0"/>
              <a:t>The two Southern states (NV and FL) show a more linear trend. </a:t>
            </a:r>
          </a:p>
          <a:p>
            <a:r>
              <a:rPr lang="en-US" dirty="0"/>
              <a:t>The two Northern states (MN and WI) show that the house prices are more affected by the seasons.</a:t>
            </a:r>
          </a:p>
          <a:p>
            <a:endParaRPr lang="en-US" dirty="0"/>
          </a:p>
          <a:p>
            <a:endParaRPr lang="en-US" dirty="0"/>
          </a:p>
        </p:txBody>
      </p:sp>
      <p:pic>
        <p:nvPicPr>
          <p:cNvPr id="13" name="Picture 12">
            <a:extLst>
              <a:ext uri="{FF2B5EF4-FFF2-40B4-BE49-F238E27FC236}">
                <a16:creationId xmlns:a16="http://schemas.microsoft.com/office/drawing/2014/main" id="{4DEB029B-97A8-4696-A0CB-3DCA200370A8}"/>
              </a:ext>
            </a:extLst>
          </p:cNvPr>
          <p:cNvPicPr>
            <a:picLocks noChangeAspect="1"/>
          </p:cNvPicPr>
          <p:nvPr/>
        </p:nvPicPr>
        <p:blipFill>
          <a:blip r:embed="rId2"/>
          <a:stretch>
            <a:fillRect/>
          </a:stretch>
        </p:blipFill>
        <p:spPr>
          <a:xfrm>
            <a:off x="417634" y="1006719"/>
            <a:ext cx="10937687" cy="4582433"/>
          </a:xfrm>
          <a:prstGeom prst="rect">
            <a:avLst/>
          </a:prstGeom>
        </p:spPr>
      </p:pic>
      <p:sp>
        <p:nvSpPr>
          <p:cNvPr id="32" name="Title 1">
            <a:extLst>
              <a:ext uri="{FF2B5EF4-FFF2-40B4-BE49-F238E27FC236}">
                <a16:creationId xmlns:a16="http://schemas.microsoft.com/office/drawing/2014/main" id="{D1694722-9E7D-4172-BAB0-42A1B856567E}"/>
              </a:ext>
            </a:extLst>
          </p:cNvPr>
          <p:cNvSpPr>
            <a:spLocks noGrp="1"/>
          </p:cNvSpPr>
          <p:nvPr>
            <p:ph type="title"/>
          </p:nvPr>
        </p:nvSpPr>
        <p:spPr>
          <a:xfrm>
            <a:off x="417634" y="329712"/>
            <a:ext cx="10906858" cy="447992"/>
          </a:xfrm>
          <a:solidFill>
            <a:schemeClr val="accent2">
              <a:lumMod val="60000"/>
              <a:lumOff val="40000"/>
            </a:schemeClr>
          </a:solidFill>
        </p:spPr>
        <p:txBody>
          <a:bodyPr>
            <a:noAutofit/>
          </a:bodyPr>
          <a:lstStyle/>
          <a:p>
            <a:r>
              <a:rPr lang="en-US" sz="1800" dirty="0"/>
              <a:t>Comparing prices seasonally – southern and northern states</a:t>
            </a:r>
          </a:p>
        </p:txBody>
      </p:sp>
    </p:spTree>
    <p:extLst>
      <p:ext uri="{BB962C8B-B14F-4D97-AF65-F5344CB8AC3E}">
        <p14:creationId xmlns:p14="http://schemas.microsoft.com/office/powerpoint/2010/main" val="30789345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D633A288-FCE2-4902-AF60-66F78008AD3E}"/>
              </a:ext>
            </a:extLst>
          </p:cNvPr>
          <p:cNvSpPr>
            <a:spLocks noGrp="1"/>
          </p:cNvSpPr>
          <p:nvPr>
            <p:ph type="title"/>
          </p:nvPr>
        </p:nvSpPr>
        <p:spPr>
          <a:xfrm>
            <a:off x="2231136" y="467418"/>
            <a:ext cx="7729728" cy="1188720"/>
          </a:xfrm>
          <a:solidFill>
            <a:srgbClr val="FFFFFF"/>
          </a:solidFill>
        </p:spPr>
        <p:txBody>
          <a:bodyPr vert="horz" lIns="182880" tIns="182880" rIns="182880" bIns="182880" rtlCol="0" anchor="ctr">
            <a:normAutofit/>
          </a:bodyPr>
          <a:lstStyle/>
          <a:p>
            <a:r>
              <a:rPr lang="en-US" sz="2800" kern="1200" cap="all" spc="200" baseline="0" dirty="0">
                <a:solidFill>
                  <a:srgbClr val="262626"/>
                </a:solidFill>
                <a:latin typeface="+mj-lt"/>
                <a:ea typeface="+mj-ea"/>
                <a:cs typeface="+mj-cs"/>
              </a:rPr>
              <a:t>Conclusion</a:t>
            </a:r>
          </a:p>
        </p:txBody>
      </p:sp>
      <p:sp>
        <p:nvSpPr>
          <p:cNvPr id="3" name="Content Placeholder 2">
            <a:extLst>
              <a:ext uri="{FF2B5EF4-FFF2-40B4-BE49-F238E27FC236}">
                <a16:creationId xmlns:a16="http://schemas.microsoft.com/office/drawing/2014/main" id="{FEB8AFCB-AA71-4A22-BB27-806D9F222DEF}"/>
              </a:ext>
            </a:extLst>
          </p:cNvPr>
          <p:cNvSpPr>
            <a:spLocks noGrp="1"/>
          </p:cNvSpPr>
          <p:nvPr>
            <p:ph type="body" sz="half" idx="2"/>
          </p:nvPr>
        </p:nvSpPr>
        <p:spPr>
          <a:xfrm>
            <a:off x="1588443" y="1797449"/>
            <a:ext cx="9133549" cy="3720302"/>
          </a:xfrm>
        </p:spPr>
        <p:txBody>
          <a:bodyPr vert="horz" lIns="91440" tIns="45720" rIns="91440" bIns="45720" rtlCol="0">
            <a:normAutofit/>
          </a:bodyPr>
          <a:lstStyle/>
          <a:p>
            <a:pPr marL="228600" lvl="1"/>
            <a:endParaRPr lang="en-US" sz="1800" dirty="0">
              <a:solidFill>
                <a:srgbClr val="404040"/>
              </a:solidFill>
            </a:endParaRPr>
          </a:p>
          <a:p>
            <a:pPr lvl="1" indent="-228600">
              <a:buFont typeface="Arial" panose="020B0604020202020204" pitchFamily="34" charset="0"/>
              <a:buChar char="•"/>
            </a:pPr>
            <a:r>
              <a:rPr lang="en-US" sz="1700" b="0" i="0" dirty="0">
                <a:solidFill>
                  <a:srgbClr val="1D1C1D"/>
                </a:solidFill>
                <a:effectLst/>
                <a:latin typeface="Slack-Lato"/>
              </a:rPr>
              <a:t>Small positive correlation is found between high income ratio and increase in housing price over 5 years but not significant enough to predict a trend.</a:t>
            </a:r>
          </a:p>
          <a:p>
            <a:pPr lvl="1" indent="-228600">
              <a:buFont typeface="Arial" panose="020B0604020202020204" pitchFamily="34" charset="0"/>
              <a:buChar char="•"/>
            </a:pPr>
            <a:r>
              <a:rPr lang="en-US" sz="1700" dirty="0">
                <a:solidFill>
                  <a:srgbClr val="404040"/>
                </a:solidFill>
              </a:rPr>
              <a:t>Unemployment rate is negatively correlated to housing value but in a less strength as predicted. </a:t>
            </a:r>
          </a:p>
          <a:p>
            <a:pPr lvl="1" indent="-228600">
              <a:buFont typeface="Arial" panose="020B0604020202020204" pitchFamily="34" charset="0"/>
              <a:buChar char="•"/>
            </a:pPr>
            <a:r>
              <a:rPr lang="en-US" sz="1700" b="0" i="0" dirty="0">
                <a:solidFill>
                  <a:srgbClr val="1D1C1D"/>
                </a:solidFill>
                <a:effectLst/>
                <a:latin typeface="Slack-Lato"/>
              </a:rPr>
              <a:t>Cheaper list price does not mean the house will go off the market faster &amp; the larger the population more slowly the house is sold.</a:t>
            </a:r>
            <a:endParaRPr lang="en-US" sz="1700" dirty="0">
              <a:solidFill>
                <a:srgbClr val="404040"/>
              </a:solidFill>
            </a:endParaRPr>
          </a:p>
          <a:p>
            <a:pPr lvl="1" indent="-228600">
              <a:buFont typeface="Arial" panose="020B0604020202020204" pitchFamily="34" charset="0"/>
              <a:buChar char="•"/>
            </a:pPr>
            <a:r>
              <a:rPr lang="en-US" sz="1700" dirty="0">
                <a:solidFill>
                  <a:srgbClr val="404040"/>
                </a:solidFill>
              </a:rPr>
              <a:t>Seasonality affects the inventories and the housing value but the magnitude varies from state to state.</a:t>
            </a:r>
          </a:p>
          <a:p>
            <a:pPr lvl="1" indent="-228600">
              <a:buFont typeface="Arial" panose="020B0604020202020204" pitchFamily="34" charset="0"/>
              <a:buChar char="•"/>
            </a:pPr>
            <a:r>
              <a:rPr lang="en-US" sz="1700" dirty="0">
                <a:solidFill>
                  <a:srgbClr val="404040"/>
                </a:solidFill>
              </a:rPr>
              <a:t>Housing inventories tend to decrease in winter and increase in warmer temperatures.</a:t>
            </a:r>
          </a:p>
          <a:p>
            <a:pPr lvl="1" indent="-228600">
              <a:buFont typeface="Arial" panose="020B0604020202020204" pitchFamily="34" charset="0"/>
              <a:buChar char="•"/>
            </a:pPr>
            <a:r>
              <a:rPr lang="en-US" sz="1700" dirty="0">
                <a:solidFill>
                  <a:srgbClr val="404040"/>
                </a:solidFill>
              </a:rPr>
              <a:t>Finally, we can conclude that the seasons affect both prices and inventories, but this       depends on the location of the state.</a:t>
            </a:r>
          </a:p>
        </p:txBody>
      </p:sp>
      <p:sp>
        <p:nvSpPr>
          <p:cNvPr id="4" name="Slide Number Placeholder 3">
            <a:extLst>
              <a:ext uri="{FF2B5EF4-FFF2-40B4-BE49-F238E27FC236}">
                <a16:creationId xmlns:a16="http://schemas.microsoft.com/office/drawing/2014/main" id="{4C4AD2A8-1166-4754-9DAE-3CF0AB21B775}"/>
              </a:ext>
            </a:extLst>
          </p:cNvPr>
          <p:cNvSpPr>
            <a:spLocks noGrp="1"/>
          </p:cNvSpPr>
          <p:nvPr>
            <p:ph type="sldNum" sz="quarter" idx="12"/>
          </p:nvPr>
        </p:nvSpPr>
        <p:spPr>
          <a:xfrm>
            <a:off x="10758922" y="6217920"/>
            <a:ext cx="365760" cy="365760"/>
          </a:xfrm>
        </p:spPr>
        <p:txBody>
          <a:bodyPr vert="horz" lIns="18288" tIns="45720" rIns="18288" bIns="45720" rtlCol="0" anchor="ctr">
            <a:normAutofit/>
          </a:bodyPr>
          <a:lstStyle/>
          <a:p>
            <a:pPr>
              <a:lnSpc>
                <a:spcPct val="90000"/>
              </a:lnSpc>
              <a:spcAft>
                <a:spcPts val="600"/>
              </a:spcAft>
            </a:pPr>
            <a:fld id="{8A7A6979-0714-4377-B894-6BE4C2D6E202}" type="slidenum">
              <a:rPr lang="en-US" kern="1200" spc="0" baseline="0" dirty="0">
                <a:solidFill>
                  <a:srgbClr val="FFFFFF"/>
                </a:solidFill>
                <a:latin typeface="+mn-lt"/>
                <a:ea typeface="+mn-ea"/>
                <a:cs typeface="+mn-cs"/>
              </a:rPr>
              <a:pPr>
                <a:lnSpc>
                  <a:spcPct val="90000"/>
                </a:lnSpc>
                <a:spcAft>
                  <a:spcPts val="600"/>
                </a:spcAft>
              </a:pPr>
              <a:t>33</a:t>
            </a:fld>
            <a:endParaRPr lang="en-US" kern="1200" spc="0" baseline="0" dirty="0">
              <a:solidFill>
                <a:srgbClr val="FFFFFF"/>
              </a:solidFill>
              <a:latin typeface="+mn-lt"/>
              <a:ea typeface="+mn-ea"/>
              <a:cs typeface="+mn-cs"/>
            </a:endParaRPr>
          </a:p>
        </p:txBody>
      </p:sp>
    </p:spTree>
    <p:extLst>
      <p:ext uri="{BB962C8B-B14F-4D97-AF65-F5344CB8AC3E}">
        <p14:creationId xmlns:p14="http://schemas.microsoft.com/office/powerpoint/2010/main" val="4148011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descr="A close up of a blackboard&#10;&#10;Description automatically generated">
            <a:extLst>
              <a:ext uri="{FF2B5EF4-FFF2-40B4-BE49-F238E27FC236}">
                <a16:creationId xmlns:a16="http://schemas.microsoft.com/office/drawing/2014/main" id="{89613F25-B8E1-6E4C-A867-1F1A8151014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2054998" y="1008620"/>
            <a:ext cx="8423532" cy="5015241"/>
          </a:xfrm>
          <a:prstGeom prst="rect">
            <a:avLst/>
          </a:prstGeom>
        </p:spPr>
      </p:pic>
      <p:sp>
        <p:nvSpPr>
          <p:cNvPr id="16" name="Slide Number Placeholder 15">
            <a:extLst>
              <a:ext uri="{FF2B5EF4-FFF2-40B4-BE49-F238E27FC236}">
                <a16:creationId xmlns:a16="http://schemas.microsoft.com/office/drawing/2014/main" id="{21B45869-AA7D-C446-80C2-805835EE8B78}"/>
              </a:ext>
            </a:extLst>
          </p:cNvPr>
          <p:cNvSpPr>
            <a:spLocks noGrp="1"/>
          </p:cNvSpPr>
          <p:nvPr>
            <p:ph type="sldNum" sz="quarter" idx="12"/>
          </p:nvPr>
        </p:nvSpPr>
        <p:spPr/>
        <p:txBody>
          <a:bodyPr/>
          <a:lstStyle/>
          <a:p>
            <a:fld id="{8A7A6979-0714-4377-B894-6BE4C2D6E202}" type="slidenum">
              <a:rPr lang="en-US" smtClean="0"/>
              <a:pPr/>
              <a:t>34</a:t>
            </a:fld>
            <a:endParaRPr lang="en-US" dirty="0"/>
          </a:p>
        </p:txBody>
      </p:sp>
    </p:spTree>
    <p:extLst>
      <p:ext uri="{BB962C8B-B14F-4D97-AF65-F5344CB8AC3E}">
        <p14:creationId xmlns:p14="http://schemas.microsoft.com/office/powerpoint/2010/main" val="12289784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D67-3A37-47DD-BEF0-E2AF5E008FF7}"/>
              </a:ext>
            </a:extLst>
          </p:cNvPr>
          <p:cNvSpPr>
            <a:spLocks noGrp="1"/>
          </p:cNvSpPr>
          <p:nvPr>
            <p:ph type="title"/>
          </p:nvPr>
        </p:nvSpPr>
        <p:spPr>
          <a:xfrm>
            <a:off x="316751" y="107595"/>
            <a:ext cx="10889132" cy="341767"/>
          </a:xfrm>
          <a:blipFill>
            <a:blip r:embed="rId2"/>
            <a:tile tx="0" ty="0" sx="100000" sy="100000" flip="none" algn="tl"/>
          </a:blipFill>
        </p:spPr>
        <p:txBody>
          <a:bodyPr>
            <a:normAutofit fontScale="90000"/>
          </a:bodyPr>
          <a:lstStyle/>
          <a:p>
            <a:r>
              <a:rPr lang="en-US" dirty="0"/>
              <a:t>Data cleanup Process</a:t>
            </a:r>
          </a:p>
        </p:txBody>
      </p:sp>
      <p:sp>
        <p:nvSpPr>
          <p:cNvPr id="3" name="Content Placeholder 2">
            <a:extLst>
              <a:ext uri="{FF2B5EF4-FFF2-40B4-BE49-F238E27FC236}">
                <a16:creationId xmlns:a16="http://schemas.microsoft.com/office/drawing/2014/main" id="{3B226A3D-DA3C-4FCD-8479-62741B800C19}"/>
              </a:ext>
            </a:extLst>
          </p:cNvPr>
          <p:cNvSpPr>
            <a:spLocks noGrp="1"/>
          </p:cNvSpPr>
          <p:nvPr>
            <p:ph idx="1"/>
          </p:nvPr>
        </p:nvSpPr>
        <p:spPr/>
        <p:txBody>
          <a:bodyPr/>
          <a:lstStyle/>
          <a:p>
            <a:endParaRPr lang="en-US" dirty="0"/>
          </a:p>
          <a:p>
            <a:endParaRPr lang="en-US" dirty="0"/>
          </a:p>
          <a:p>
            <a:endParaRPr lang="en-US" dirty="0"/>
          </a:p>
        </p:txBody>
      </p:sp>
      <p:pic>
        <p:nvPicPr>
          <p:cNvPr id="7" name="Picture 6">
            <a:extLst>
              <a:ext uri="{FF2B5EF4-FFF2-40B4-BE49-F238E27FC236}">
                <a16:creationId xmlns:a16="http://schemas.microsoft.com/office/drawing/2014/main" id="{98467388-C7D6-4EB6-B914-0884CF3065D7}"/>
              </a:ext>
            </a:extLst>
          </p:cNvPr>
          <p:cNvPicPr>
            <a:picLocks noChangeAspect="1"/>
          </p:cNvPicPr>
          <p:nvPr/>
        </p:nvPicPr>
        <p:blipFill>
          <a:blip r:embed="rId3"/>
          <a:stretch>
            <a:fillRect/>
          </a:stretch>
        </p:blipFill>
        <p:spPr>
          <a:xfrm>
            <a:off x="316751" y="547666"/>
            <a:ext cx="10889132" cy="3101983"/>
          </a:xfrm>
          <a:prstGeom prst="rect">
            <a:avLst/>
          </a:prstGeom>
          <a:ln>
            <a:solidFill>
              <a:schemeClr val="bg1">
                <a:lumMod val="85000"/>
              </a:schemeClr>
            </a:solidFill>
          </a:ln>
        </p:spPr>
      </p:pic>
      <p:pic>
        <p:nvPicPr>
          <p:cNvPr id="9" name="Picture 8">
            <a:extLst>
              <a:ext uri="{FF2B5EF4-FFF2-40B4-BE49-F238E27FC236}">
                <a16:creationId xmlns:a16="http://schemas.microsoft.com/office/drawing/2014/main" id="{DBE5902D-84EF-4EEE-8F1C-8D4A72E0611B}"/>
              </a:ext>
            </a:extLst>
          </p:cNvPr>
          <p:cNvPicPr>
            <a:picLocks noChangeAspect="1"/>
          </p:cNvPicPr>
          <p:nvPr/>
        </p:nvPicPr>
        <p:blipFill>
          <a:blip r:embed="rId4"/>
          <a:stretch>
            <a:fillRect/>
          </a:stretch>
        </p:blipFill>
        <p:spPr>
          <a:xfrm>
            <a:off x="316751" y="3703430"/>
            <a:ext cx="10889132" cy="2837151"/>
          </a:xfrm>
          <a:prstGeom prst="rect">
            <a:avLst/>
          </a:prstGeom>
          <a:ln>
            <a:solidFill>
              <a:schemeClr val="bg1">
                <a:lumMod val="85000"/>
              </a:schemeClr>
            </a:solidFill>
          </a:ln>
        </p:spPr>
      </p:pic>
      <p:sp>
        <p:nvSpPr>
          <p:cNvPr id="4" name="Slide Number Placeholder 3">
            <a:extLst>
              <a:ext uri="{FF2B5EF4-FFF2-40B4-BE49-F238E27FC236}">
                <a16:creationId xmlns:a16="http://schemas.microsoft.com/office/drawing/2014/main" id="{C5076FAA-F4EF-C44D-846E-6DF5D3DE8347}"/>
              </a:ext>
            </a:extLst>
          </p:cNvPr>
          <p:cNvSpPr>
            <a:spLocks noGrp="1"/>
          </p:cNvSpPr>
          <p:nvPr>
            <p:ph type="sldNum" sz="quarter" idx="12"/>
          </p:nvPr>
        </p:nvSpPr>
        <p:spPr/>
        <p:txBody>
          <a:bodyPr/>
          <a:lstStyle/>
          <a:p>
            <a:fld id="{8A7A6979-0714-4377-B894-6BE4C2D6E202}" type="slidenum">
              <a:rPr lang="en-US" smtClean="0"/>
              <a:pPr/>
              <a:t>4</a:t>
            </a:fld>
            <a:endParaRPr lang="en-US" dirty="0"/>
          </a:p>
        </p:txBody>
      </p:sp>
    </p:spTree>
    <p:extLst>
      <p:ext uri="{BB962C8B-B14F-4D97-AF65-F5344CB8AC3E}">
        <p14:creationId xmlns:p14="http://schemas.microsoft.com/office/powerpoint/2010/main" val="13471426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D67-3A37-47DD-BEF0-E2AF5E008FF7}"/>
              </a:ext>
            </a:extLst>
          </p:cNvPr>
          <p:cNvSpPr>
            <a:spLocks noGrp="1"/>
          </p:cNvSpPr>
          <p:nvPr>
            <p:ph type="title"/>
          </p:nvPr>
        </p:nvSpPr>
        <p:spPr>
          <a:xfrm>
            <a:off x="316751" y="107595"/>
            <a:ext cx="10889132" cy="341767"/>
          </a:xfrm>
          <a:blipFill>
            <a:blip r:embed="rId2"/>
            <a:tile tx="0" ty="0" sx="100000" sy="100000" flip="none" algn="tl"/>
          </a:blipFill>
        </p:spPr>
        <p:txBody>
          <a:bodyPr>
            <a:normAutofit fontScale="90000"/>
          </a:bodyPr>
          <a:lstStyle/>
          <a:p>
            <a:r>
              <a:rPr lang="en-US" dirty="0"/>
              <a:t>Data cleanup Process</a:t>
            </a:r>
          </a:p>
        </p:txBody>
      </p:sp>
      <p:sp>
        <p:nvSpPr>
          <p:cNvPr id="3" name="Content Placeholder 2">
            <a:extLst>
              <a:ext uri="{FF2B5EF4-FFF2-40B4-BE49-F238E27FC236}">
                <a16:creationId xmlns:a16="http://schemas.microsoft.com/office/drawing/2014/main" id="{3B226A3D-DA3C-4FCD-8479-62741B800C19}"/>
              </a:ext>
            </a:extLst>
          </p:cNvPr>
          <p:cNvSpPr>
            <a:spLocks noGrp="1"/>
          </p:cNvSpPr>
          <p:nvPr>
            <p:ph idx="1"/>
          </p:nvPr>
        </p:nvSpPr>
        <p:spPr/>
        <p:txBody>
          <a:bodyPr/>
          <a:lstStyle/>
          <a:p>
            <a:endParaRPr lang="en-US" dirty="0"/>
          </a:p>
          <a:p>
            <a:endParaRPr lang="en-US" dirty="0"/>
          </a:p>
          <a:p>
            <a:endParaRPr lang="en-US" dirty="0"/>
          </a:p>
        </p:txBody>
      </p:sp>
      <p:pic>
        <p:nvPicPr>
          <p:cNvPr id="13" name="Picture 12">
            <a:extLst>
              <a:ext uri="{FF2B5EF4-FFF2-40B4-BE49-F238E27FC236}">
                <a16:creationId xmlns:a16="http://schemas.microsoft.com/office/drawing/2014/main" id="{FD1986E6-B393-4AFB-8283-C27C302FBBC3}"/>
              </a:ext>
            </a:extLst>
          </p:cNvPr>
          <p:cNvPicPr>
            <a:picLocks noChangeAspect="1"/>
          </p:cNvPicPr>
          <p:nvPr/>
        </p:nvPicPr>
        <p:blipFill>
          <a:blip r:embed="rId3"/>
          <a:stretch>
            <a:fillRect/>
          </a:stretch>
        </p:blipFill>
        <p:spPr>
          <a:xfrm>
            <a:off x="316751" y="983846"/>
            <a:ext cx="10889132" cy="4982203"/>
          </a:xfrm>
          <a:prstGeom prst="rect">
            <a:avLst/>
          </a:prstGeom>
        </p:spPr>
      </p:pic>
      <p:sp>
        <p:nvSpPr>
          <p:cNvPr id="14" name="TextBox 13">
            <a:extLst>
              <a:ext uri="{FF2B5EF4-FFF2-40B4-BE49-F238E27FC236}">
                <a16:creationId xmlns:a16="http://schemas.microsoft.com/office/drawing/2014/main" id="{8101DB0A-CEE0-4C89-A5B1-E0657978C346}"/>
              </a:ext>
            </a:extLst>
          </p:cNvPr>
          <p:cNvSpPr txBox="1"/>
          <p:nvPr/>
        </p:nvSpPr>
        <p:spPr>
          <a:xfrm>
            <a:off x="316750" y="555541"/>
            <a:ext cx="10889133" cy="369332"/>
          </a:xfrm>
          <a:prstGeom prst="rect">
            <a:avLst/>
          </a:prstGeom>
          <a:noFill/>
        </p:spPr>
        <p:txBody>
          <a:bodyPr wrap="square" rtlCol="0">
            <a:spAutoFit/>
          </a:bodyPr>
          <a:lstStyle/>
          <a:p>
            <a:r>
              <a:rPr lang="en-US" b="1" dirty="0">
                <a:solidFill>
                  <a:srgbClr val="0000FF"/>
                </a:solidFill>
              </a:rPr>
              <a:t># Calculate the % of housing pricing change </a:t>
            </a:r>
          </a:p>
        </p:txBody>
      </p:sp>
      <p:sp>
        <p:nvSpPr>
          <p:cNvPr id="4" name="Slide Number Placeholder 3">
            <a:extLst>
              <a:ext uri="{FF2B5EF4-FFF2-40B4-BE49-F238E27FC236}">
                <a16:creationId xmlns:a16="http://schemas.microsoft.com/office/drawing/2014/main" id="{71D69B1E-694B-4247-A7EC-B83D31E05948}"/>
              </a:ext>
            </a:extLst>
          </p:cNvPr>
          <p:cNvSpPr>
            <a:spLocks noGrp="1"/>
          </p:cNvSpPr>
          <p:nvPr>
            <p:ph type="sldNum" sz="quarter" idx="12"/>
          </p:nvPr>
        </p:nvSpPr>
        <p:spPr/>
        <p:txBody>
          <a:bodyPr/>
          <a:lstStyle/>
          <a:p>
            <a:fld id="{8A7A6979-0714-4377-B894-6BE4C2D6E202}" type="slidenum">
              <a:rPr lang="en-US" smtClean="0"/>
              <a:pPr/>
              <a:t>5</a:t>
            </a:fld>
            <a:endParaRPr lang="en-US" dirty="0"/>
          </a:p>
        </p:txBody>
      </p:sp>
    </p:spTree>
    <p:extLst>
      <p:ext uri="{BB962C8B-B14F-4D97-AF65-F5344CB8AC3E}">
        <p14:creationId xmlns:p14="http://schemas.microsoft.com/office/powerpoint/2010/main" val="63292910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D67-3A37-47DD-BEF0-E2AF5E008FF7}"/>
              </a:ext>
            </a:extLst>
          </p:cNvPr>
          <p:cNvSpPr>
            <a:spLocks noGrp="1"/>
          </p:cNvSpPr>
          <p:nvPr>
            <p:ph type="title"/>
          </p:nvPr>
        </p:nvSpPr>
        <p:spPr>
          <a:xfrm>
            <a:off x="316751" y="107595"/>
            <a:ext cx="10889132" cy="341767"/>
          </a:xfrm>
          <a:blipFill>
            <a:blip r:embed="rId2"/>
            <a:tile tx="0" ty="0" sx="100000" sy="100000" flip="none" algn="tl"/>
          </a:blipFill>
        </p:spPr>
        <p:txBody>
          <a:bodyPr>
            <a:normAutofit fontScale="90000"/>
          </a:bodyPr>
          <a:lstStyle/>
          <a:p>
            <a:r>
              <a:rPr lang="en-US" dirty="0"/>
              <a:t>Data cleanup Process</a:t>
            </a:r>
          </a:p>
        </p:txBody>
      </p:sp>
      <p:sp>
        <p:nvSpPr>
          <p:cNvPr id="3" name="Content Placeholder 2">
            <a:extLst>
              <a:ext uri="{FF2B5EF4-FFF2-40B4-BE49-F238E27FC236}">
                <a16:creationId xmlns:a16="http://schemas.microsoft.com/office/drawing/2014/main" id="{3B226A3D-DA3C-4FCD-8479-62741B800C19}"/>
              </a:ext>
            </a:extLst>
          </p:cNvPr>
          <p:cNvSpPr>
            <a:spLocks noGrp="1"/>
          </p:cNvSpPr>
          <p:nvPr>
            <p:ph idx="1"/>
          </p:nvPr>
        </p:nvSpPr>
        <p:spPr/>
        <p:txBody>
          <a:bodyPr/>
          <a:lstStyle/>
          <a:p>
            <a:endParaRPr lang="en-US" dirty="0"/>
          </a:p>
          <a:p>
            <a:endParaRPr lang="en-US" dirty="0"/>
          </a:p>
          <a:p>
            <a:endParaRPr lang="en-US" dirty="0"/>
          </a:p>
        </p:txBody>
      </p:sp>
      <p:sp>
        <p:nvSpPr>
          <p:cNvPr id="14" name="TextBox 13">
            <a:extLst>
              <a:ext uri="{FF2B5EF4-FFF2-40B4-BE49-F238E27FC236}">
                <a16:creationId xmlns:a16="http://schemas.microsoft.com/office/drawing/2014/main" id="{8101DB0A-CEE0-4C89-A5B1-E0657978C346}"/>
              </a:ext>
            </a:extLst>
          </p:cNvPr>
          <p:cNvSpPr txBox="1"/>
          <p:nvPr/>
        </p:nvSpPr>
        <p:spPr>
          <a:xfrm>
            <a:off x="316750" y="555541"/>
            <a:ext cx="10889133" cy="369332"/>
          </a:xfrm>
          <a:prstGeom prst="rect">
            <a:avLst/>
          </a:prstGeom>
          <a:noFill/>
        </p:spPr>
        <p:txBody>
          <a:bodyPr wrap="square" rtlCol="0">
            <a:spAutoFit/>
          </a:bodyPr>
          <a:lstStyle/>
          <a:p>
            <a:r>
              <a:rPr lang="en-US" b="1" dirty="0">
                <a:solidFill>
                  <a:srgbClr val="0000FF"/>
                </a:solidFill>
              </a:rPr>
              <a:t># Group data by State </a:t>
            </a:r>
          </a:p>
        </p:txBody>
      </p:sp>
      <p:pic>
        <p:nvPicPr>
          <p:cNvPr id="5" name="Picture 4">
            <a:extLst>
              <a:ext uri="{FF2B5EF4-FFF2-40B4-BE49-F238E27FC236}">
                <a16:creationId xmlns:a16="http://schemas.microsoft.com/office/drawing/2014/main" id="{7FD14F1E-E7C2-4C5B-83EB-05ED040C3CF5}"/>
              </a:ext>
            </a:extLst>
          </p:cNvPr>
          <p:cNvPicPr>
            <a:picLocks noChangeAspect="1"/>
          </p:cNvPicPr>
          <p:nvPr/>
        </p:nvPicPr>
        <p:blipFill>
          <a:blip r:embed="rId3"/>
          <a:stretch>
            <a:fillRect/>
          </a:stretch>
        </p:blipFill>
        <p:spPr>
          <a:xfrm>
            <a:off x="167205" y="1117973"/>
            <a:ext cx="11871524" cy="5043257"/>
          </a:xfrm>
          <a:prstGeom prst="rect">
            <a:avLst/>
          </a:prstGeom>
        </p:spPr>
      </p:pic>
      <p:sp>
        <p:nvSpPr>
          <p:cNvPr id="4" name="Slide Number Placeholder 3">
            <a:extLst>
              <a:ext uri="{FF2B5EF4-FFF2-40B4-BE49-F238E27FC236}">
                <a16:creationId xmlns:a16="http://schemas.microsoft.com/office/drawing/2014/main" id="{8DC70D0D-7908-174A-865F-7F6050369E4D}"/>
              </a:ext>
            </a:extLst>
          </p:cNvPr>
          <p:cNvSpPr>
            <a:spLocks noGrp="1"/>
          </p:cNvSpPr>
          <p:nvPr>
            <p:ph type="sldNum" sz="quarter" idx="12"/>
          </p:nvPr>
        </p:nvSpPr>
        <p:spPr/>
        <p:txBody>
          <a:bodyPr/>
          <a:lstStyle/>
          <a:p>
            <a:fld id="{8A7A6979-0714-4377-B894-6BE4C2D6E202}" type="slidenum">
              <a:rPr lang="en-US" smtClean="0"/>
              <a:pPr/>
              <a:t>6</a:t>
            </a:fld>
            <a:endParaRPr lang="en-US" dirty="0"/>
          </a:p>
        </p:txBody>
      </p:sp>
    </p:spTree>
    <p:extLst>
      <p:ext uri="{BB962C8B-B14F-4D97-AF65-F5344CB8AC3E}">
        <p14:creationId xmlns:p14="http://schemas.microsoft.com/office/powerpoint/2010/main" val="10180849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D67-3A37-47DD-BEF0-E2AF5E008FF7}"/>
              </a:ext>
            </a:extLst>
          </p:cNvPr>
          <p:cNvSpPr>
            <a:spLocks noGrp="1"/>
          </p:cNvSpPr>
          <p:nvPr>
            <p:ph type="title"/>
          </p:nvPr>
        </p:nvSpPr>
        <p:spPr>
          <a:xfrm>
            <a:off x="316751" y="107595"/>
            <a:ext cx="10889132" cy="341767"/>
          </a:xfrm>
          <a:blipFill>
            <a:blip r:embed="rId2"/>
            <a:tile tx="0" ty="0" sx="100000" sy="100000" flip="none" algn="tl"/>
          </a:blipFill>
        </p:spPr>
        <p:txBody>
          <a:bodyPr>
            <a:normAutofit fontScale="90000"/>
          </a:bodyPr>
          <a:lstStyle/>
          <a:p>
            <a:r>
              <a:rPr lang="en-US" dirty="0"/>
              <a:t>Data cleanup Process</a:t>
            </a:r>
          </a:p>
        </p:txBody>
      </p:sp>
      <p:sp>
        <p:nvSpPr>
          <p:cNvPr id="3" name="Content Placeholder 2">
            <a:extLst>
              <a:ext uri="{FF2B5EF4-FFF2-40B4-BE49-F238E27FC236}">
                <a16:creationId xmlns:a16="http://schemas.microsoft.com/office/drawing/2014/main" id="{3B226A3D-DA3C-4FCD-8479-62741B800C19}"/>
              </a:ext>
            </a:extLst>
          </p:cNvPr>
          <p:cNvSpPr>
            <a:spLocks noGrp="1"/>
          </p:cNvSpPr>
          <p:nvPr>
            <p:ph idx="1"/>
          </p:nvPr>
        </p:nvSpPr>
        <p:spPr/>
        <p:txBody>
          <a:bodyPr/>
          <a:lstStyle/>
          <a:p>
            <a:endParaRPr lang="en-US" dirty="0"/>
          </a:p>
          <a:p>
            <a:endParaRPr lang="en-US" dirty="0"/>
          </a:p>
          <a:p>
            <a:endParaRPr lang="en-US" dirty="0"/>
          </a:p>
        </p:txBody>
      </p:sp>
      <p:sp>
        <p:nvSpPr>
          <p:cNvPr id="14" name="TextBox 13">
            <a:extLst>
              <a:ext uri="{FF2B5EF4-FFF2-40B4-BE49-F238E27FC236}">
                <a16:creationId xmlns:a16="http://schemas.microsoft.com/office/drawing/2014/main" id="{8101DB0A-CEE0-4C89-A5B1-E0657978C346}"/>
              </a:ext>
            </a:extLst>
          </p:cNvPr>
          <p:cNvSpPr txBox="1"/>
          <p:nvPr/>
        </p:nvSpPr>
        <p:spPr>
          <a:xfrm>
            <a:off x="316750" y="555541"/>
            <a:ext cx="10889133" cy="369332"/>
          </a:xfrm>
          <a:prstGeom prst="rect">
            <a:avLst/>
          </a:prstGeom>
          <a:noFill/>
        </p:spPr>
        <p:txBody>
          <a:bodyPr wrap="square" rtlCol="0">
            <a:spAutoFit/>
          </a:bodyPr>
          <a:lstStyle/>
          <a:p>
            <a:r>
              <a:rPr lang="en-US" b="1" dirty="0">
                <a:solidFill>
                  <a:srgbClr val="0000FF"/>
                </a:solidFill>
              </a:rPr>
              <a:t># Sort the data by descending order  </a:t>
            </a:r>
          </a:p>
        </p:txBody>
      </p:sp>
      <p:pic>
        <p:nvPicPr>
          <p:cNvPr id="6" name="Picture 5">
            <a:extLst>
              <a:ext uri="{FF2B5EF4-FFF2-40B4-BE49-F238E27FC236}">
                <a16:creationId xmlns:a16="http://schemas.microsoft.com/office/drawing/2014/main" id="{D2B07AEB-B620-4068-96BC-2AA216CB005B}"/>
              </a:ext>
            </a:extLst>
          </p:cNvPr>
          <p:cNvPicPr>
            <a:picLocks noChangeAspect="1"/>
          </p:cNvPicPr>
          <p:nvPr/>
        </p:nvPicPr>
        <p:blipFill>
          <a:blip r:embed="rId3"/>
          <a:stretch>
            <a:fillRect/>
          </a:stretch>
        </p:blipFill>
        <p:spPr>
          <a:xfrm>
            <a:off x="316750" y="1015257"/>
            <a:ext cx="10211200" cy="5505722"/>
          </a:xfrm>
          <a:prstGeom prst="rect">
            <a:avLst/>
          </a:prstGeom>
        </p:spPr>
      </p:pic>
      <p:sp>
        <p:nvSpPr>
          <p:cNvPr id="4" name="Slide Number Placeholder 3">
            <a:extLst>
              <a:ext uri="{FF2B5EF4-FFF2-40B4-BE49-F238E27FC236}">
                <a16:creationId xmlns:a16="http://schemas.microsoft.com/office/drawing/2014/main" id="{4CD260BE-89A2-3949-BC51-C422AA568044}"/>
              </a:ext>
            </a:extLst>
          </p:cNvPr>
          <p:cNvSpPr>
            <a:spLocks noGrp="1"/>
          </p:cNvSpPr>
          <p:nvPr>
            <p:ph type="sldNum" sz="quarter" idx="12"/>
          </p:nvPr>
        </p:nvSpPr>
        <p:spPr/>
        <p:txBody>
          <a:bodyPr/>
          <a:lstStyle/>
          <a:p>
            <a:fld id="{8A7A6979-0714-4377-B894-6BE4C2D6E202}" type="slidenum">
              <a:rPr lang="en-US" smtClean="0"/>
              <a:pPr/>
              <a:t>7</a:t>
            </a:fld>
            <a:endParaRPr lang="en-US" dirty="0"/>
          </a:p>
        </p:txBody>
      </p:sp>
    </p:spTree>
    <p:extLst>
      <p:ext uri="{BB962C8B-B14F-4D97-AF65-F5344CB8AC3E}">
        <p14:creationId xmlns:p14="http://schemas.microsoft.com/office/powerpoint/2010/main" val="25441906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D67-3A37-47DD-BEF0-E2AF5E008FF7}"/>
              </a:ext>
            </a:extLst>
          </p:cNvPr>
          <p:cNvSpPr>
            <a:spLocks noGrp="1"/>
          </p:cNvSpPr>
          <p:nvPr>
            <p:ph type="title"/>
          </p:nvPr>
        </p:nvSpPr>
        <p:spPr>
          <a:xfrm>
            <a:off x="316751" y="107595"/>
            <a:ext cx="10889132" cy="341767"/>
          </a:xfrm>
          <a:blipFill>
            <a:blip r:embed="rId2"/>
            <a:tile tx="0" ty="0" sx="100000" sy="100000" flip="none" algn="tl"/>
          </a:blipFill>
        </p:spPr>
        <p:txBody>
          <a:bodyPr>
            <a:normAutofit fontScale="90000"/>
          </a:bodyPr>
          <a:lstStyle/>
          <a:p>
            <a:r>
              <a:rPr lang="en-US" dirty="0"/>
              <a:t>% of Change in Housing value by state</a:t>
            </a:r>
          </a:p>
        </p:txBody>
      </p:sp>
      <p:sp>
        <p:nvSpPr>
          <p:cNvPr id="3" name="Content Placeholder 2">
            <a:extLst>
              <a:ext uri="{FF2B5EF4-FFF2-40B4-BE49-F238E27FC236}">
                <a16:creationId xmlns:a16="http://schemas.microsoft.com/office/drawing/2014/main" id="{3B226A3D-DA3C-4FCD-8479-62741B800C19}"/>
              </a:ext>
            </a:extLst>
          </p:cNvPr>
          <p:cNvSpPr>
            <a:spLocks noGrp="1"/>
          </p:cNvSpPr>
          <p:nvPr>
            <p:ph idx="1"/>
          </p:nvPr>
        </p:nvSpPr>
        <p:spPr/>
        <p:txBody>
          <a:bodyPr/>
          <a:lstStyle/>
          <a:p>
            <a:endParaRPr lang="en-US" dirty="0"/>
          </a:p>
          <a:p>
            <a:endParaRPr lang="en-US" dirty="0"/>
          </a:p>
          <a:p>
            <a:endParaRPr lang="en-US" dirty="0"/>
          </a:p>
        </p:txBody>
      </p:sp>
      <p:sp>
        <p:nvSpPr>
          <p:cNvPr id="14" name="TextBox 13">
            <a:extLst>
              <a:ext uri="{FF2B5EF4-FFF2-40B4-BE49-F238E27FC236}">
                <a16:creationId xmlns:a16="http://schemas.microsoft.com/office/drawing/2014/main" id="{8101DB0A-CEE0-4C89-A5B1-E0657978C346}"/>
              </a:ext>
            </a:extLst>
          </p:cNvPr>
          <p:cNvSpPr txBox="1"/>
          <p:nvPr/>
        </p:nvSpPr>
        <p:spPr>
          <a:xfrm>
            <a:off x="316750" y="555541"/>
            <a:ext cx="10889133" cy="369332"/>
          </a:xfrm>
          <a:prstGeom prst="rect">
            <a:avLst/>
          </a:prstGeom>
          <a:noFill/>
        </p:spPr>
        <p:txBody>
          <a:bodyPr wrap="square" rtlCol="0">
            <a:spAutoFit/>
          </a:bodyPr>
          <a:lstStyle/>
          <a:p>
            <a:r>
              <a:rPr lang="en-US" b="1" dirty="0">
                <a:solidFill>
                  <a:srgbClr val="0000FF"/>
                </a:solidFill>
              </a:rPr>
              <a:t># Plot the trend line graph to show all states housing price % of change  </a:t>
            </a:r>
          </a:p>
        </p:txBody>
      </p:sp>
      <p:pic>
        <p:nvPicPr>
          <p:cNvPr id="5" name="Picture 4">
            <a:extLst>
              <a:ext uri="{FF2B5EF4-FFF2-40B4-BE49-F238E27FC236}">
                <a16:creationId xmlns:a16="http://schemas.microsoft.com/office/drawing/2014/main" id="{BBE1986A-AA6B-4EC3-92A7-C87DB980E8C5}"/>
              </a:ext>
            </a:extLst>
          </p:cNvPr>
          <p:cNvPicPr>
            <a:picLocks noChangeAspect="1"/>
          </p:cNvPicPr>
          <p:nvPr/>
        </p:nvPicPr>
        <p:blipFill>
          <a:blip r:embed="rId3"/>
          <a:stretch>
            <a:fillRect/>
          </a:stretch>
        </p:blipFill>
        <p:spPr>
          <a:xfrm>
            <a:off x="154771" y="894828"/>
            <a:ext cx="11669728" cy="5518768"/>
          </a:xfrm>
          <a:prstGeom prst="rect">
            <a:avLst/>
          </a:prstGeom>
          <a:ln>
            <a:solidFill>
              <a:schemeClr val="bg1">
                <a:lumMod val="85000"/>
              </a:schemeClr>
            </a:solidFill>
          </a:ln>
        </p:spPr>
      </p:pic>
      <p:sp>
        <p:nvSpPr>
          <p:cNvPr id="4" name="Slide Number Placeholder 3">
            <a:extLst>
              <a:ext uri="{FF2B5EF4-FFF2-40B4-BE49-F238E27FC236}">
                <a16:creationId xmlns:a16="http://schemas.microsoft.com/office/drawing/2014/main" id="{4003DE27-72F1-A94B-9E80-7EB25361BE4A}"/>
              </a:ext>
            </a:extLst>
          </p:cNvPr>
          <p:cNvSpPr>
            <a:spLocks noGrp="1"/>
          </p:cNvSpPr>
          <p:nvPr>
            <p:ph type="sldNum" sz="quarter" idx="12"/>
          </p:nvPr>
        </p:nvSpPr>
        <p:spPr/>
        <p:txBody>
          <a:bodyPr/>
          <a:lstStyle/>
          <a:p>
            <a:fld id="{8A7A6979-0714-4377-B894-6BE4C2D6E202}" type="slidenum">
              <a:rPr lang="en-US" smtClean="0"/>
              <a:pPr/>
              <a:t>8</a:t>
            </a:fld>
            <a:endParaRPr lang="en-US" dirty="0"/>
          </a:p>
        </p:txBody>
      </p:sp>
    </p:spTree>
    <p:extLst>
      <p:ext uri="{BB962C8B-B14F-4D97-AF65-F5344CB8AC3E}">
        <p14:creationId xmlns:p14="http://schemas.microsoft.com/office/powerpoint/2010/main" val="82363265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CABD67-3A37-47DD-BEF0-E2AF5E008FF7}"/>
              </a:ext>
            </a:extLst>
          </p:cNvPr>
          <p:cNvSpPr>
            <a:spLocks noGrp="1"/>
          </p:cNvSpPr>
          <p:nvPr>
            <p:ph type="title"/>
          </p:nvPr>
        </p:nvSpPr>
        <p:spPr>
          <a:xfrm>
            <a:off x="316751" y="107595"/>
            <a:ext cx="10889132" cy="341767"/>
          </a:xfrm>
          <a:blipFill>
            <a:blip r:embed="rId2"/>
            <a:tile tx="0" ty="0" sx="100000" sy="100000" flip="none" algn="tl"/>
          </a:blipFill>
        </p:spPr>
        <p:txBody>
          <a:bodyPr>
            <a:normAutofit fontScale="90000"/>
          </a:bodyPr>
          <a:lstStyle/>
          <a:p>
            <a:r>
              <a:rPr lang="en-US" dirty="0"/>
              <a:t>Clean up – census data</a:t>
            </a:r>
          </a:p>
        </p:txBody>
      </p:sp>
      <p:sp>
        <p:nvSpPr>
          <p:cNvPr id="14" name="TextBox 13">
            <a:extLst>
              <a:ext uri="{FF2B5EF4-FFF2-40B4-BE49-F238E27FC236}">
                <a16:creationId xmlns:a16="http://schemas.microsoft.com/office/drawing/2014/main" id="{8101DB0A-CEE0-4C89-A5B1-E0657978C346}"/>
              </a:ext>
            </a:extLst>
          </p:cNvPr>
          <p:cNvSpPr txBox="1"/>
          <p:nvPr/>
        </p:nvSpPr>
        <p:spPr>
          <a:xfrm>
            <a:off x="316748" y="431860"/>
            <a:ext cx="10889133" cy="369332"/>
          </a:xfrm>
          <a:prstGeom prst="rect">
            <a:avLst/>
          </a:prstGeom>
          <a:noFill/>
        </p:spPr>
        <p:txBody>
          <a:bodyPr wrap="square" rtlCol="0">
            <a:spAutoFit/>
          </a:bodyPr>
          <a:lstStyle/>
          <a:p>
            <a:r>
              <a:rPr lang="en-US" b="1" dirty="0">
                <a:solidFill>
                  <a:srgbClr val="0000FF"/>
                </a:solidFill>
              </a:rPr>
              <a:t># add census data and rename the columns for easy reference </a:t>
            </a:r>
          </a:p>
        </p:txBody>
      </p:sp>
      <p:pic>
        <p:nvPicPr>
          <p:cNvPr id="6" name="Picture 5">
            <a:extLst>
              <a:ext uri="{FF2B5EF4-FFF2-40B4-BE49-F238E27FC236}">
                <a16:creationId xmlns:a16="http://schemas.microsoft.com/office/drawing/2014/main" id="{4BC41910-9CE1-4DD3-965B-89219EF960E9}"/>
              </a:ext>
            </a:extLst>
          </p:cNvPr>
          <p:cNvPicPr>
            <a:picLocks noChangeAspect="1"/>
          </p:cNvPicPr>
          <p:nvPr/>
        </p:nvPicPr>
        <p:blipFill>
          <a:blip r:embed="rId3"/>
          <a:stretch>
            <a:fillRect/>
          </a:stretch>
        </p:blipFill>
        <p:spPr>
          <a:xfrm>
            <a:off x="276657" y="809921"/>
            <a:ext cx="10969317" cy="3732198"/>
          </a:xfrm>
          <a:prstGeom prst="rect">
            <a:avLst/>
          </a:prstGeom>
          <a:ln>
            <a:solidFill>
              <a:schemeClr val="bg1">
                <a:lumMod val="85000"/>
              </a:schemeClr>
            </a:solidFill>
          </a:ln>
        </p:spPr>
      </p:pic>
      <p:pic>
        <p:nvPicPr>
          <p:cNvPr id="10" name="Picture 9">
            <a:extLst>
              <a:ext uri="{FF2B5EF4-FFF2-40B4-BE49-F238E27FC236}">
                <a16:creationId xmlns:a16="http://schemas.microsoft.com/office/drawing/2014/main" id="{0C8EA5D0-718C-4FD4-8C00-4D9E3C0FFE99}"/>
              </a:ext>
            </a:extLst>
          </p:cNvPr>
          <p:cNvPicPr>
            <a:picLocks noChangeAspect="1"/>
          </p:cNvPicPr>
          <p:nvPr/>
        </p:nvPicPr>
        <p:blipFill>
          <a:blip r:embed="rId4"/>
          <a:stretch>
            <a:fillRect/>
          </a:stretch>
        </p:blipFill>
        <p:spPr>
          <a:xfrm>
            <a:off x="276657" y="4601370"/>
            <a:ext cx="10969317" cy="2030322"/>
          </a:xfrm>
          <a:prstGeom prst="rect">
            <a:avLst/>
          </a:prstGeom>
          <a:ln>
            <a:solidFill>
              <a:schemeClr val="bg1">
                <a:lumMod val="85000"/>
              </a:schemeClr>
            </a:solidFill>
          </a:ln>
        </p:spPr>
      </p:pic>
      <p:sp>
        <p:nvSpPr>
          <p:cNvPr id="3" name="Slide Number Placeholder 2">
            <a:extLst>
              <a:ext uri="{FF2B5EF4-FFF2-40B4-BE49-F238E27FC236}">
                <a16:creationId xmlns:a16="http://schemas.microsoft.com/office/drawing/2014/main" id="{004A51CB-2B03-3647-8993-D54755FFED62}"/>
              </a:ext>
            </a:extLst>
          </p:cNvPr>
          <p:cNvSpPr>
            <a:spLocks noGrp="1"/>
          </p:cNvSpPr>
          <p:nvPr>
            <p:ph type="sldNum" sz="quarter" idx="12"/>
          </p:nvPr>
        </p:nvSpPr>
        <p:spPr/>
        <p:txBody>
          <a:bodyPr/>
          <a:lstStyle/>
          <a:p>
            <a:fld id="{8A7A6979-0714-4377-B894-6BE4C2D6E202}" type="slidenum">
              <a:rPr lang="en-US" smtClean="0"/>
              <a:pPr/>
              <a:t>9</a:t>
            </a:fld>
            <a:endParaRPr lang="en-US" dirty="0"/>
          </a:p>
        </p:txBody>
      </p:sp>
    </p:spTree>
    <p:extLst>
      <p:ext uri="{BB962C8B-B14F-4D97-AF65-F5344CB8AC3E}">
        <p14:creationId xmlns:p14="http://schemas.microsoft.com/office/powerpoint/2010/main" val="724031408"/>
      </p:ext>
    </p:extLst>
  </p:cSld>
  <p:clrMapOvr>
    <a:masterClrMapping/>
  </p:clrMapOvr>
</p:sld>
</file>

<file path=ppt/theme/theme1.xml><?xml version="1.0" encoding="utf-8"?>
<a:theme xmlns:a="http://schemas.openxmlformats.org/drawingml/2006/main" name="Parcel">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1283</Words>
  <Application>Microsoft Office PowerPoint</Application>
  <PresentationFormat>Widescreen</PresentationFormat>
  <Paragraphs>192</Paragraphs>
  <Slides>34</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Slack-Lato</vt:lpstr>
      <vt:lpstr>Arial</vt:lpstr>
      <vt:lpstr>Calibri</vt:lpstr>
      <vt:lpstr>Gill Sans MT</vt:lpstr>
      <vt:lpstr>Wingdings</vt:lpstr>
      <vt:lpstr>Parcel</vt:lpstr>
      <vt:lpstr>United States Housing Value Analysis over five years</vt:lpstr>
      <vt:lpstr>Outlines</vt:lpstr>
      <vt:lpstr>Overview</vt:lpstr>
      <vt:lpstr>Data cleanup Process</vt:lpstr>
      <vt:lpstr>Data cleanup Process</vt:lpstr>
      <vt:lpstr>Data cleanup Process</vt:lpstr>
      <vt:lpstr>Data cleanup Process</vt:lpstr>
      <vt:lpstr>% of Change in Housing value by state</vt:lpstr>
      <vt:lpstr>Clean up – census data</vt:lpstr>
      <vt:lpstr>More Clean up on census data</vt:lpstr>
      <vt:lpstr>Clean up 2nd set of data points</vt:lpstr>
      <vt:lpstr>Hypothesis 1 – housing value is negatively related to unemployment rate</vt:lpstr>
      <vt:lpstr>Hypothesis 2 – housing value is positively related to population</vt:lpstr>
      <vt:lpstr>Gmaps to highlight states with more than 25% increase in house value in last 5 Years</vt:lpstr>
      <vt:lpstr>How do states rank in housing affordability?</vt:lpstr>
      <vt:lpstr>PowerPoint Presentation</vt:lpstr>
      <vt:lpstr>How do states rank in housing affordability?</vt:lpstr>
      <vt:lpstr>How do states rank in housing affordability?</vt:lpstr>
      <vt:lpstr>Price to income ratio summary</vt:lpstr>
      <vt:lpstr>What states have the longest &amp; shortest days pending on zillow?</vt:lpstr>
      <vt:lpstr>Graph to show the change over time</vt:lpstr>
      <vt:lpstr>Top 3 States with the Longest Days pending  &amp; Top 3 states with the shortest Days Pending</vt:lpstr>
      <vt:lpstr>Is there a correlation between List price &amp; Days pending?</vt:lpstr>
      <vt:lpstr>Is there a correlation between POPULATION &amp; Days pending?</vt:lpstr>
      <vt:lpstr>do the seasons affect the inventory and the price of the houses in the us?</vt:lpstr>
      <vt:lpstr>Clean up – process – inventory datafile</vt:lpstr>
      <vt:lpstr>Single family- ZILLOW INVENTOY – SEASONAL 3 YEARS</vt:lpstr>
      <vt:lpstr>Comparing inventories seasonally – single family homes</vt:lpstr>
      <vt:lpstr>Clean up – process – house sale prices datafile</vt:lpstr>
      <vt:lpstr>Comparing prices seasonally – single family homes</vt:lpstr>
      <vt:lpstr>Comparing prices seasonally – single family homes</vt:lpstr>
      <vt:lpstr>Comparing prices seasonally – southern and northern states</vt:lpstr>
      <vt:lpstr>Conclusion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United States Housing Value Analysis over five years</dc:title>
  <dc:creator>Doris Meiers</dc:creator>
  <cp:lastModifiedBy>Jeshurun Victoria</cp:lastModifiedBy>
  <cp:revision>10</cp:revision>
  <dcterms:created xsi:type="dcterms:W3CDTF">2020-11-07T01:01:15Z</dcterms:created>
  <dcterms:modified xsi:type="dcterms:W3CDTF">2020-11-07T15:56:12Z</dcterms:modified>
</cp:coreProperties>
</file>